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31"/>
  </p:notesMasterIdLst>
  <p:handoutMasterIdLst>
    <p:handoutMasterId r:id="rId32"/>
  </p:handoutMasterIdLst>
  <p:sldIdLst>
    <p:sldId id="315" r:id="rId5"/>
    <p:sldId id="266" r:id="rId6"/>
    <p:sldId id="314" r:id="rId7"/>
    <p:sldId id="318" r:id="rId8"/>
    <p:sldId id="337" r:id="rId9"/>
    <p:sldId id="312" r:id="rId10"/>
    <p:sldId id="256" r:id="rId11"/>
    <p:sldId id="305" r:id="rId12"/>
    <p:sldId id="317" r:id="rId13"/>
    <p:sldId id="320" r:id="rId14"/>
    <p:sldId id="336" r:id="rId15"/>
    <p:sldId id="321" r:id="rId16"/>
    <p:sldId id="316" r:id="rId17"/>
    <p:sldId id="324" r:id="rId18"/>
    <p:sldId id="325" r:id="rId19"/>
    <p:sldId id="326" r:id="rId20"/>
    <p:sldId id="329" r:id="rId21"/>
    <p:sldId id="323" r:id="rId22"/>
    <p:sldId id="327" r:id="rId23"/>
    <p:sldId id="330" r:id="rId24"/>
    <p:sldId id="331" r:id="rId25"/>
    <p:sldId id="332" r:id="rId26"/>
    <p:sldId id="300" r:id="rId27"/>
    <p:sldId id="333" r:id="rId28"/>
    <p:sldId id="334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DEB"/>
    <a:srgbClr val="BCB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A127A-8BBF-4B32-8BEF-DA4017CC2CA6}" v="713" dt="2025-08-03T13:36:01.311"/>
  </p1510:revLst>
</p1510:revInfo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8" autoAdjust="0"/>
    <p:restoredTop sz="95388" autoAdjust="0"/>
  </p:normalViewPr>
  <p:slideViewPr>
    <p:cSldViewPr snapToGrid="0">
      <p:cViewPr varScale="1">
        <p:scale>
          <a:sx n="71" d="100"/>
          <a:sy n="71" d="100"/>
        </p:scale>
        <p:origin x="144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1f53fc5ebb38f5e/Documents/Book1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(1).xlsx]Sheet2!PivotTable1</c:name>
    <c:fmtId val="1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Highest</a:t>
            </a:r>
            <a:r>
              <a:rPr lang="en-US" sz="1800" baseline="0"/>
              <a:t> serving employees by days</a:t>
            </a:r>
            <a:endParaRPr lang="en-US" sz="1800"/>
          </a:p>
        </c:rich>
      </c:tx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586329833770777"/>
          <c:y val="0.23495370370370369"/>
          <c:w val="0.86169444444444443"/>
          <c:h val="0.655509259259259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Sheet2!$A$4:$A$9</c:f>
              <c:strCache>
                <c:ptCount val="5"/>
                <c:pt idx="0">
                  <c:v>David Moore</c:v>
                </c:pt>
                <c:pt idx="1">
                  <c:v>Frank Smith</c:v>
                </c:pt>
                <c:pt idx="2">
                  <c:v>Jane Brown</c:v>
                </c:pt>
                <c:pt idx="3">
                  <c:v>John Doe</c:v>
                </c:pt>
                <c:pt idx="4">
                  <c:v>John Johnson</c:v>
                </c:pt>
              </c:strCache>
            </c:strRef>
          </c:cat>
          <c:val>
            <c:numRef>
              <c:f>Sheet2!$B$4:$B$9</c:f>
              <c:numCache>
                <c:formatCode>General</c:formatCode>
                <c:ptCount val="5"/>
                <c:pt idx="0">
                  <c:v>3684</c:v>
                </c:pt>
                <c:pt idx="1">
                  <c:v>3614</c:v>
                </c:pt>
                <c:pt idx="2">
                  <c:v>3580</c:v>
                </c:pt>
                <c:pt idx="3">
                  <c:v>3453</c:v>
                </c:pt>
                <c:pt idx="4">
                  <c:v>3565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B-4F23-9A52-4BC9ECCA9D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3489440"/>
        <c:axId val="1423473600"/>
      </c:barChart>
      <c:catAx>
        <c:axId val="142348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473600"/>
        <c:crosses val="autoZero"/>
        <c:auto val="1"/>
        <c:lblAlgn val="ctr"/>
        <c:lblOffset val="100"/>
        <c:noMultiLvlLbl val="0"/>
      </c:catAx>
      <c:valAx>
        <c:axId val="1423473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48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pivotSource>
    <c:name>[Book1 (1).xlsx]Sheet13!PivotTable6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Avg salary by job title</a:t>
            </a:r>
          </a:p>
        </c:rich>
      </c:tx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dk1">
              <a:tint val="88500"/>
            </a:schemeClr>
          </a:solidFill>
          <a:ln w="28575" cap="rnd">
            <a:solidFill>
              <a:schemeClr val="dk1">
                <a:tint val="885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dk1">
              <a:tint val="88500"/>
            </a:schemeClr>
          </a:solidFill>
          <a:ln w="28575" cap="rnd">
            <a:solidFill>
              <a:schemeClr val="dk1">
                <a:tint val="885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dk1">
              <a:tint val="88500"/>
            </a:schemeClr>
          </a:solidFill>
          <a:ln w="28575" cap="rnd">
            <a:solidFill>
              <a:schemeClr val="dk1">
                <a:tint val="885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161111111111112"/>
          <c:y val="0.24560185185185185"/>
          <c:w val="0.84616666666666662"/>
          <c:h val="0.37414442986293378"/>
        </c:manualLayout>
      </c:layout>
      <c:lineChart>
        <c:grouping val="standard"/>
        <c:varyColors val="0"/>
        <c:ser>
          <c:idx val="0"/>
          <c:order val="0"/>
          <c:tx>
            <c:strRef>
              <c:f>Sheet13!$B$3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Sheet13!$A$4:$A$9</c:f>
              <c:strCache>
                <c:ptCount val="5"/>
                <c:pt idx="0">
                  <c:v>Engineer</c:v>
                </c:pt>
                <c:pt idx="1">
                  <c:v>HR Specialist</c:v>
                </c:pt>
                <c:pt idx="2">
                  <c:v>Marketing Specialist</c:v>
                </c:pt>
                <c:pt idx="3">
                  <c:v>Sales Manager</c:v>
                </c:pt>
                <c:pt idx="4">
                  <c:v>Sales Representative</c:v>
                </c:pt>
              </c:strCache>
            </c:strRef>
          </c:cat>
          <c:val>
            <c:numRef>
              <c:f>Sheet13!$B$4:$B$9</c:f>
              <c:numCache>
                <c:formatCode>General</c:formatCode>
                <c:ptCount val="5"/>
                <c:pt idx="0">
                  <c:v>80000</c:v>
                </c:pt>
                <c:pt idx="1">
                  <c:v>81818.179999999993</c:v>
                </c:pt>
                <c:pt idx="2">
                  <c:v>77857.14</c:v>
                </c:pt>
                <c:pt idx="3">
                  <c:v>80000</c:v>
                </c:pt>
                <c:pt idx="4">
                  <c:v>84285.71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06-43DF-9377-015B73FBAEC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91790959"/>
        <c:axId val="1091791455"/>
      </c:lineChart>
      <c:catAx>
        <c:axId val="1091790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791455"/>
        <c:crosses val="autoZero"/>
        <c:auto val="1"/>
        <c:lblAlgn val="ctr"/>
        <c:lblOffset val="100"/>
        <c:noMultiLvlLbl val="0"/>
      </c:catAx>
      <c:valAx>
        <c:axId val="109179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790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(1).xlsx]Sheet14!PivotTable7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Employee who earn above $80,000</a:t>
            </a:r>
          </a:p>
        </c:rich>
      </c:tx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Sheet14!$A$3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Sheet14!$A$4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Sheet14!$A$4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D-41F6-BF4B-48FA8D48EA6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9642655"/>
        <c:axId val="1119644143"/>
      </c:barChart>
      <c:catAx>
        <c:axId val="1119642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644143"/>
        <c:crosses val="autoZero"/>
        <c:auto val="1"/>
        <c:lblAlgn val="ctr"/>
        <c:lblOffset val="100"/>
        <c:noMultiLvlLbl val="0"/>
      </c:catAx>
      <c:valAx>
        <c:axId val="111964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642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(1).xlsx]Sheet15!PivotTable8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Performance</a:t>
            </a:r>
            <a:r>
              <a:rPr lang="en-US" sz="1600" baseline="0"/>
              <a:t> and salary correlation</a:t>
            </a:r>
            <a:endParaRPr lang="en-US" sz="1600"/>
          </a:p>
        </c:rich>
      </c:tx>
      <c:layout>
        <c:manualLayout>
          <c:xMode val="edge"/>
          <c:yMode val="edge"/>
          <c:x val="0.20129155730533679"/>
          <c:y val="1.8518518518518517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Sheet15!$B$3</c:f>
              <c:strCache>
                <c:ptCount val="1"/>
                <c:pt idx="0">
                  <c:v>Sum of avg_performance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Sheet15!$A$4:$A$8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Sheet15!$B$4:$B$8</c:f>
              <c:numCache>
                <c:formatCode>General</c:formatCode>
                <c:ptCount val="4"/>
                <c:pt idx="0">
                  <c:v>4.01</c:v>
                </c:pt>
                <c:pt idx="1">
                  <c:v>4.1100000000000003</c:v>
                </c:pt>
                <c:pt idx="2">
                  <c:v>4.17</c:v>
                </c:pt>
                <c:pt idx="3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F-4BC7-B6E6-89DC1337642C}"/>
            </c:ext>
          </c:extLst>
        </c:ser>
        <c:ser>
          <c:idx val="1"/>
          <c:order val="1"/>
          <c:tx>
            <c:strRef>
              <c:f>Sheet15!$C$3</c:f>
              <c:strCache>
                <c:ptCount val="1"/>
                <c:pt idx="0">
                  <c:v>Sum of avg_salary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Sheet15!$A$4:$A$8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Sheet15!$C$4:$C$8</c:f>
              <c:numCache>
                <c:formatCode>General</c:formatCode>
                <c:ptCount val="4"/>
                <c:pt idx="0">
                  <c:v>80000</c:v>
                </c:pt>
                <c:pt idx="1">
                  <c:v>81818.179999999993</c:v>
                </c:pt>
                <c:pt idx="2">
                  <c:v>77857.14</c:v>
                </c:pt>
                <c:pt idx="3">
                  <c:v>82068.97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F-4BC7-B6E6-89DC133764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9642159"/>
        <c:axId val="1119647119"/>
      </c:barChart>
      <c:catAx>
        <c:axId val="1119642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647119"/>
        <c:crosses val="autoZero"/>
        <c:auto val="1"/>
        <c:lblAlgn val="ctr"/>
        <c:lblOffset val="100"/>
        <c:noMultiLvlLbl val="0"/>
      </c:catAx>
      <c:valAx>
        <c:axId val="11196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9642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59934828344506"/>
          <c:y val="0.42698237041201226"/>
          <c:w val="0.28396366026868874"/>
          <c:h val="0.32202646895215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(1).xlsx]Sheet4!PivotTable3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Employee</a:t>
            </a:r>
            <a:r>
              <a:rPr lang="en-US" sz="1800" baseline="0"/>
              <a:t> turnover rate</a:t>
            </a:r>
            <a:endParaRPr lang="en-US" sz="1800"/>
          </a:p>
        </c:rich>
      </c:tx>
      <c:layout>
        <c:manualLayout>
          <c:xMode val="edge"/>
          <c:yMode val="edge"/>
          <c:x val="0.41186789151356074"/>
          <c:y val="3.2407407407407406E-2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2782458442694664"/>
          <c:y val="0.21898148148148147"/>
          <c:w val="0.40153427228308941"/>
          <c:h val="0.65898148148148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Sum of employees_left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Sheet4!$A$4:$A$8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Sheet4!$B$4:$B$8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D-4C31-BB61-7D89433336B3}"/>
            </c:ext>
          </c:extLst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Sum of turnover_rate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Sheet4!$A$4:$A$8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Sheet4!$C$4:$C$8</c:f>
              <c:numCache>
                <c:formatCode>General</c:formatCode>
                <c:ptCount val="4"/>
                <c:pt idx="0">
                  <c:v>66.67</c:v>
                </c:pt>
                <c:pt idx="1">
                  <c:v>27.27</c:v>
                </c:pt>
                <c:pt idx="2">
                  <c:v>92.86</c:v>
                </c:pt>
                <c:pt idx="3">
                  <c:v>27.59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D-4C31-BB61-7D89433336B3}"/>
            </c:ext>
          </c:extLst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Sum of total_employees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Sheet4!$A$4:$A$8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Sheet4!$D$4:$D$8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14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D-4C31-BB61-7D89433336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91275279"/>
        <c:axId val="1691276719"/>
      </c:barChart>
      <c:catAx>
        <c:axId val="1691275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276719"/>
        <c:crosses val="autoZero"/>
        <c:auto val="1"/>
        <c:lblAlgn val="ctr"/>
        <c:lblOffset val="100"/>
        <c:noMultiLvlLbl val="0"/>
      </c:catAx>
      <c:valAx>
        <c:axId val="169127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27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(1).xlsx]Sheet17!PivotTable10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Employee risk of leaving by department</a:t>
            </a:r>
          </a:p>
        </c:rich>
      </c:tx>
      <c:layout>
        <c:manualLayout>
          <c:xMode val="edge"/>
          <c:yMode val="edge"/>
          <c:x val="0.144328850486609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bg1">
              <a:lumMod val="8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bg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Sheet17!$B$3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Sheet17!$A$4:$A$9</c:f>
              <c:strCache>
                <c:ptCount val="5"/>
                <c:pt idx="0">
                  <c:v>Engineer</c:v>
                </c:pt>
                <c:pt idx="1">
                  <c:v>HR Specialist</c:v>
                </c:pt>
                <c:pt idx="2">
                  <c:v>Marketing Specialist</c:v>
                </c:pt>
                <c:pt idx="3">
                  <c:v>Sales Manager</c:v>
                </c:pt>
                <c:pt idx="4">
                  <c:v>Sales Representative</c:v>
                </c:pt>
              </c:strCache>
            </c:strRef>
          </c:cat>
          <c:val>
            <c:numRef>
              <c:f>Sheet17!$B$4:$B$9</c:f>
              <c:numCache>
                <c:formatCode>General</c:formatCode>
                <c:ptCount val="5"/>
                <c:pt idx="0">
                  <c:v>7</c:v>
                </c:pt>
                <c:pt idx="1">
                  <c:v>14</c:v>
                </c:pt>
                <c:pt idx="2">
                  <c:v>14</c:v>
                </c:pt>
                <c:pt idx="3">
                  <c:v>20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40-464B-911A-5E14FF6E7A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67289487"/>
        <c:axId val="1267285023"/>
      </c:barChart>
      <c:catAx>
        <c:axId val="126728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7285023"/>
        <c:crosses val="autoZero"/>
        <c:auto val="1"/>
        <c:lblAlgn val="ctr"/>
        <c:lblOffset val="100"/>
        <c:noMultiLvlLbl val="0"/>
      </c:catAx>
      <c:valAx>
        <c:axId val="12672850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7289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(1).xlsx]Sheet6!PivotTable5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Main</a:t>
            </a:r>
            <a:r>
              <a:rPr lang="en-US" sz="1800" baseline="0" dirty="0"/>
              <a:t> reasons employee are leaving the company</a:t>
            </a:r>
            <a:endParaRPr lang="en-US" sz="1800" dirty="0"/>
          </a:p>
        </c:rich>
      </c:tx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BCB9C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8-4DC9-9111-0ABC8A8628BF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B8-4DC9-9111-0ABC8A8628BF}"/>
              </c:ext>
            </c:extLst>
          </c:dPt>
          <c:dPt>
            <c:idx val="2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B8-4DC9-9111-0ABC8A8628BF}"/>
              </c:ext>
            </c:extLst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B8-4DC9-9111-0ABC8A8628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Sheet6!$A$4:$A$8</c:f>
              <c:strCache>
                <c:ptCount val="4"/>
                <c:pt idx="0">
                  <c:v>Career Growth</c:v>
                </c:pt>
                <c:pt idx="1">
                  <c:v>Found Another Job</c:v>
                </c:pt>
                <c:pt idx="2">
                  <c:v>Personal</c:v>
                </c:pt>
                <c:pt idx="3">
                  <c:v>Retired</c:v>
                </c:pt>
              </c:strCache>
            </c:strRef>
          </c:cat>
          <c:val>
            <c:numRef>
              <c:f>Sheet6!$B$4:$B$8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B8-4DC9-9111-0ABC8A8628B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pivotSource>
    <c:name>[Book1 (1).xlsx]Sheet7!PivotTable6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employee who have left</a:t>
            </a:r>
          </a:p>
        </c:rich>
      </c:tx>
      <c:layout>
        <c:manualLayout>
          <c:xMode val="edge"/>
          <c:yMode val="edge"/>
          <c:x val="0.2514450050335274"/>
          <c:y val="1.4316916247077199E-3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5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9.6225148798134943E-2"/>
          <c:y val="0.21490784837286217"/>
          <c:w val="0.90377485120186507"/>
          <c:h val="0.74557319527135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Sheet7!$A$3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767015383166236E-3"/>
                  <c:y val="2.25822607747315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5D-45A2-AFF6-07B1EEF305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Sheet7!$A$4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A-4E69-9F68-8C20AD76C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2175935"/>
        <c:axId val="1762176895"/>
      </c:barChart>
      <c:catAx>
        <c:axId val="17621759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2176895"/>
        <c:crosses val="autoZero"/>
        <c:auto val="1"/>
        <c:lblAlgn val="ctr"/>
        <c:lblOffset val="100"/>
        <c:noMultiLvlLbl val="0"/>
      </c:catAx>
      <c:valAx>
        <c:axId val="176217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17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(1).xlsx]Sheet18!PivotTable11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Employees</a:t>
            </a:r>
            <a:r>
              <a:rPr lang="en-US" sz="1800" baseline="0"/>
              <a:t> performance score</a:t>
            </a:r>
            <a:endParaRPr lang="en-US" sz="1800"/>
          </a:p>
        </c:rich>
      </c:tx>
      <c:layout>
        <c:manualLayout>
          <c:xMode val="edge"/>
          <c:yMode val="edge"/>
          <c:x val="0.18364369956548726"/>
          <c:y val="1.3324063824062799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bg2">
              <a:lumMod val="50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bg2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bg2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4051252684323551"/>
          <c:y val="7.407407407407407E-2"/>
          <c:w val="0.69580028632784541"/>
          <c:h val="0.84204505686789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Sheet18!$B$3:$B$4</c:f>
              <c:strCache>
                <c:ptCount val="1"/>
                <c:pt idx="0">
                  <c:v>Low Score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Sheet18!$A$5:$A$9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Sheet18!$B$5:$B$9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14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94-4305-8F5E-BB00390E3386}"/>
            </c:ext>
          </c:extLst>
        </c:ser>
        <c:ser>
          <c:idx val="1"/>
          <c:order val="1"/>
          <c:tx>
            <c:strRef>
              <c:f>Sheet18!$C$3:$C$4</c:f>
              <c:strCache>
                <c:ptCount val="1"/>
                <c:pt idx="0">
                  <c:v>Perfect Score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Sheet18!$A$5:$A$9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Sheet18!$C$5:$C$9</c:f>
              <c:numCache>
                <c:formatCode>General</c:formatCode>
                <c:ptCount val="4"/>
                <c:pt idx="1">
                  <c:v>1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94-4305-8F5E-BB00390E33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9367551"/>
        <c:axId val="1249384415"/>
      </c:barChart>
      <c:catAx>
        <c:axId val="1249367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9384415"/>
        <c:crosses val="autoZero"/>
        <c:auto val="1"/>
        <c:lblAlgn val="ctr"/>
        <c:lblOffset val="100"/>
        <c:noMultiLvlLbl val="0"/>
      </c:catAx>
      <c:valAx>
        <c:axId val="12493844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4936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pivotSource>
    <c:name>[Book1 (1).xlsx]Sheet10!PivotTable3</c:name>
    <c:fmtId val="1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Department with  most perfect and low scores</a:t>
            </a:r>
          </a:p>
        </c:rich>
      </c:tx>
      <c:layout>
        <c:manualLayout>
          <c:xMode val="edge"/>
          <c:yMode val="edge"/>
          <c:x val="0.14323490025615576"/>
          <c:y val="7.9349617070890717E-4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c:spPr>
      </c:pivotFmt>
      <c:pivotFmt>
        <c:idx val="3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Sheet10!$B$3</c:f>
              <c:strCache>
                <c:ptCount val="1"/>
                <c:pt idx="0">
                  <c:v>Sum of perfect_score_count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Sheet10!$A$4:$A$8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Sheet10!$B$4:$B$8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2-4CA7-8ABA-ADCC2720493D}"/>
            </c:ext>
          </c:extLst>
        </c:ser>
        <c:ser>
          <c:idx val="1"/>
          <c:order val="1"/>
          <c:tx>
            <c:strRef>
              <c:f>Sheet10!$C$3</c:f>
              <c:strCache>
                <c:ptCount val="1"/>
                <c:pt idx="0">
                  <c:v>Sum of low_score_count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Sheet10!$A$4:$A$8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Sheet10!$C$4:$C$8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14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C2-4CA7-8ABA-ADCC272049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7012031"/>
        <c:axId val="1087003391"/>
      </c:barChart>
      <c:catAx>
        <c:axId val="108701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003391"/>
        <c:crosses val="autoZero"/>
        <c:auto val="1"/>
        <c:lblAlgn val="ctr"/>
        <c:lblOffset val="100"/>
        <c:noMultiLvlLbl val="0"/>
      </c:catAx>
      <c:valAx>
        <c:axId val="10870033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01203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(1).xlsx]Sheet11!PivotTable4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Avg performance score by department</a:t>
            </a:r>
          </a:p>
        </c:rich>
      </c:tx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Sheet11!$A$4:$A$8</c:f>
              <c:strCache>
                <c:ptCount val="4"/>
                <c:pt idx="0">
                  <c:v>Engineering</c:v>
                </c:pt>
                <c:pt idx="1">
                  <c:v>HR</c:v>
                </c:pt>
                <c:pt idx="2">
                  <c:v>Marketing</c:v>
                </c:pt>
                <c:pt idx="3">
                  <c:v>Sales</c:v>
                </c:pt>
              </c:strCache>
            </c:strRef>
          </c:cat>
          <c:val>
            <c:numRef>
              <c:f>Sheet11!$B$4:$B$8</c:f>
              <c:numCache>
                <c:formatCode>General</c:formatCode>
                <c:ptCount val="4"/>
                <c:pt idx="0">
                  <c:v>4.0999999999999996</c:v>
                </c:pt>
                <c:pt idx="1">
                  <c:v>4.05</c:v>
                </c:pt>
                <c:pt idx="2">
                  <c:v>4.13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C6-4EDD-AB07-5B43DA74A0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91509119"/>
        <c:axId val="1191499519"/>
      </c:barChart>
      <c:catAx>
        <c:axId val="11915091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499519"/>
        <c:crosses val="autoZero"/>
        <c:auto val="1"/>
        <c:lblAlgn val="ctr"/>
        <c:lblOffset val="100"/>
        <c:noMultiLvlLbl val="0"/>
      </c:catAx>
      <c:valAx>
        <c:axId val="119149951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150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 (1).xlsx]Sheet12!PivotTable5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Total salary expenses</a:t>
            </a:r>
          </a:p>
        </c:rich>
      </c:tx>
      <c:layout>
        <c:manualLayout>
          <c:xMode val="edge"/>
          <c:yMode val="edge"/>
          <c:x val="0.34511852532661919"/>
          <c:y val="1.8350532743419093E-2"/>
        </c:manualLayout>
      </c:layout>
      <c:overlay val="0"/>
      <c:spPr>
        <a:noFill/>
        <a:ln>
          <a:solidFill>
            <a:schemeClr val="tx2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535870516185478"/>
          <c:y val="0.17171296296296298"/>
          <c:w val="0.8396412948381452"/>
          <c:h val="0.72125801983085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Sheet12!$A$3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Sheet12!$A$4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Sheet12!$A$4</c:f>
              <c:numCache>
                <c:formatCode>General</c:formatCode>
                <c:ptCount val="1"/>
                <c:pt idx="0">
                  <c:v>4850000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F-4A17-9513-251AF17F62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1488959"/>
        <c:axId val="1191486079"/>
      </c:barChart>
      <c:catAx>
        <c:axId val="119148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486079"/>
        <c:crosses val="autoZero"/>
        <c:auto val="1"/>
        <c:lblAlgn val="ctr"/>
        <c:lblOffset val="100"/>
        <c:noMultiLvlLbl val="0"/>
      </c:catAx>
      <c:valAx>
        <c:axId val="1191486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48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FE51C-0656-44D8-A3B8-728161B5D56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0732EA6-DE41-4319-A6D8-B60D72A054FA}">
      <dgm:prSet custT="1"/>
      <dgm:spPr/>
      <dgm:t>
        <a:bodyPr/>
        <a:lstStyle/>
        <a:p>
          <a:r>
            <a:rPr lang="en-US" sz="1200" dirty="0"/>
            <a:t>Employees Table: Contains essential employee details like name, job title, hire date, salary, performance score, attendance rate, and department affiliation. </a:t>
          </a:r>
        </a:p>
      </dgm:t>
    </dgm:pt>
    <dgm:pt modelId="{93B00A89-B1F2-4B1E-B1CE-ACF33B6A5BE9}" type="parTrans" cxnId="{3135F1EC-BA12-4613-AAA5-4BF9ECF49825}">
      <dgm:prSet/>
      <dgm:spPr/>
      <dgm:t>
        <a:bodyPr/>
        <a:lstStyle/>
        <a:p>
          <a:endParaRPr lang="en-US"/>
        </a:p>
      </dgm:t>
    </dgm:pt>
    <dgm:pt modelId="{947512CA-4376-4F5A-AA83-008F050E3A3D}" type="sibTrans" cxnId="{3135F1EC-BA12-4613-AAA5-4BF9ECF49825}">
      <dgm:prSet/>
      <dgm:spPr/>
      <dgm:t>
        <a:bodyPr/>
        <a:lstStyle/>
        <a:p>
          <a:endParaRPr lang="en-US"/>
        </a:p>
      </dgm:t>
    </dgm:pt>
    <dgm:pt modelId="{1B85660A-57E0-4885-B798-64BB26D00E62}">
      <dgm:prSet custT="1"/>
      <dgm:spPr/>
      <dgm:t>
        <a:bodyPr/>
        <a:lstStyle/>
        <a:p>
          <a:r>
            <a:rPr lang="en-US" sz="1200" dirty="0"/>
            <a:t>Departments Table: Contains the list of departments within NextGen Corp. (e.g., Engineering, Sales, HR, Marketing)</a:t>
          </a:r>
        </a:p>
      </dgm:t>
    </dgm:pt>
    <dgm:pt modelId="{A5218246-1CE2-4E41-B134-9AD04BFFB0F9}" type="parTrans" cxnId="{F5BB9EB9-EA57-4FEF-9C54-17EA6FF3EA67}">
      <dgm:prSet/>
      <dgm:spPr/>
      <dgm:t>
        <a:bodyPr/>
        <a:lstStyle/>
        <a:p>
          <a:endParaRPr lang="en-US"/>
        </a:p>
      </dgm:t>
    </dgm:pt>
    <dgm:pt modelId="{0FDBDB23-72DD-45EA-A973-6B7D97299666}" type="sibTrans" cxnId="{F5BB9EB9-EA57-4FEF-9C54-17EA6FF3EA67}">
      <dgm:prSet/>
      <dgm:spPr/>
      <dgm:t>
        <a:bodyPr/>
        <a:lstStyle/>
        <a:p>
          <a:endParaRPr lang="en-US"/>
        </a:p>
      </dgm:t>
    </dgm:pt>
    <dgm:pt modelId="{1796F144-2D72-4146-B4AA-14248AC4D29B}">
      <dgm:prSet custT="1"/>
      <dgm:spPr/>
      <dgm:t>
        <a:bodyPr/>
        <a:lstStyle/>
        <a:p>
          <a:r>
            <a:rPr lang="en-US" sz="1200" dirty="0"/>
            <a:t>Performance Table: Tracks monthly performance scores of employees, allowing you to analyze performance trends over time</a:t>
          </a:r>
        </a:p>
      </dgm:t>
    </dgm:pt>
    <dgm:pt modelId="{4742BBF0-8570-44BB-8729-59AEBA95C0B6}" type="parTrans" cxnId="{478385E1-CC3B-4048-BDE3-43674DEDDC1C}">
      <dgm:prSet/>
      <dgm:spPr/>
      <dgm:t>
        <a:bodyPr/>
        <a:lstStyle/>
        <a:p>
          <a:endParaRPr lang="en-US"/>
        </a:p>
      </dgm:t>
    </dgm:pt>
    <dgm:pt modelId="{8FA00732-80DA-4301-9C42-212253B61ADC}" type="sibTrans" cxnId="{478385E1-CC3B-4048-BDE3-43674DEDDC1C}">
      <dgm:prSet/>
      <dgm:spPr/>
      <dgm:t>
        <a:bodyPr/>
        <a:lstStyle/>
        <a:p>
          <a:endParaRPr lang="en-US"/>
        </a:p>
      </dgm:t>
    </dgm:pt>
    <dgm:pt modelId="{4F7FC156-97CA-4D6E-B88D-6B5BFB7F5514}">
      <dgm:prSet custT="1"/>
      <dgm:spPr/>
      <dgm:t>
        <a:bodyPr/>
        <a:lstStyle/>
        <a:p>
          <a:r>
            <a:rPr lang="en-US" sz="1200" dirty="0"/>
            <a:t>Attendance Table: Tracks attendance records for employees, including whether they were present or absent. </a:t>
          </a:r>
        </a:p>
      </dgm:t>
    </dgm:pt>
    <dgm:pt modelId="{D4DBA4B8-EE9E-4930-B80B-DDF4A479DD2D}" type="parTrans" cxnId="{B61F1F43-30AC-4903-8ABF-3F30B9E90410}">
      <dgm:prSet/>
      <dgm:spPr/>
      <dgm:t>
        <a:bodyPr/>
        <a:lstStyle/>
        <a:p>
          <a:endParaRPr lang="en-US"/>
        </a:p>
      </dgm:t>
    </dgm:pt>
    <dgm:pt modelId="{D351E219-8BA1-4511-914C-2D5F49AB99BA}" type="sibTrans" cxnId="{B61F1F43-30AC-4903-8ABF-3F30B9E90410}">
      <dgm:prSet/>
      <dgm:spPr/>
      <dgm:t>
        <a:bodyPr/>
        <a:lstStyle/>
        <a:p>
          <a:endParaRPr lang="en-US"/>
        </a:p>
      </dgm:t>
    </dgm:pt>
    <dgm:pt modelId="{87452E29-8D35-4624-BB5B-56A6092D91A2}">
      <dgm:prSet/>
      <dgm:spPr/>
      <dgm:t>
        <a:bodyPr/>
        <a:lstStyle/>
        <a:p>
          <a:r>
            <a:rPr lang="en-US" dirty="0"/>
            <a:t>Turnover Table: Contains data on employees who left the company, including the reason for leaving. </a:t>
          </a:r>
        </a:p>
      </dgm:t>
    </dgm:pt>
    <dgm:pt modelId="{73F66D97-92E1-43BD-93E1-F33D263B518B}" type="parTrans" cxnId="{0EC33B0C-132C-4817-8B71-E083E9DB41EB}">
      <dgm:prSet/>
      <dgm:spPr/>
      <dgm:t>
        <a:bodyPr/>
        <a:lstStyle/>
        <a:p>
          <a:endParaRPr lang="en-US"/>
        </a:p>
      </dgm:t>
    </dgm:pt>
    <dgm:pt modelId="{BD09B9E3-EF54-4C22-8ED9-B6752E8EAB9A}" type="sibTrans" cxnId="{0EC33B0C-132C-4817-8B71-E083E9DB41EB}">
      <dgm:prSet/>
      <dgm:spPr/>
      <dgm:t>
        <a:bodyPr/>
        <a:lstStyle/>
        <a:p>
          <a:endParaRPr lang="en-US"/>
        </a:p>
      </dgm:t>
    </dgm:pt>
    <dgm:pt modelId="{87A001D5-7BB0-4AB6-916B-F4990E452CA3}">
      <dgm:prSet/>
      <dgm:spPr/>
      <dgm:t>
        <a:bodyPr/>
        <a:lstStyle/>
        <a:p>
          <a:r>
            <a:rPr lang="en-US" dirty="0"/>
            <a:t>Salaries Table: Provides salary data, including historical salary changes for each employee.</a:t>
          </a:r>
        </a:p>
      </dgm:t>
    </dgm:pt>
    <dgm:pt modelId="{AD88F999-F5AE-400F-ACD6-81B9770827B8}" type="parTrans" cxnId="{27771208-46E6-49CD-9BAA-4E635E8A5884}">
      <dgm:prSet/>
      <dgm:spPr/>
      <dgm:t>
        <a:bodyPr/>
        <a:lstStyle/>
        <a:p>
          <a:endParaRPr lang="en-US"/>
        </a:p>
      </dgm:t>
    </dgm:pt>
    <dgm:pt modelId="{2D6FBA02-EDD7-4953-9228-63DF64E00160}" type="sibTrans" cxnId="{27771208-46E6-49CD-9BAA-4E635E8A5884}">
      <dgm:prSet/>
      <dgm:spPr/>
      <dgm:t>
        <a:bodyPr/>
        <a:lstStyle/>
        <a:p>
          <a:endParaRPr lang="en-US"/>
        </a:p>
      </dgm:t>
    </dgm:pt>
    <dgm:pt modelId="{54A3D0FA-26E2-4E69-A9D4-C15F7DBBDEAC}" type="pres">
      <dgm:prSet presAssocID="{E1EFE51C-0656-44D8-A3B8-728161B5D56B}" presName="root" presStyleCnt="0">
        <dgm:presLayoutVars>
          <dgm:dir/>
          <dgm:resizeHandles val="exact"/>
        </dgm:presLayoutVars>
      </dgm:prSet>
      <dgm:spPr/>
    </dgm:pt>
    <dgm:pt modelId="{BB15ECCA-9728-4515-9877-FA193213B4EB}" type="pres">
      <dgm:prSet presAssocID="{40732EA6-DE41-4319-A6D8-B60D72A054FA}" presName="compNode" presStyleCnt="0"/>
      <dgm:spPr/>
    </dgm:pt>
    <dgm:pt modelId="{721B9339-5814-4690-B2A0-92A52F526F51}" type="pres">
      <dgm:prSet presAssocID="{40732EA6-DE41-4319-A6D8-B60D72A054F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9F0671D4-D0B9-4A49-AAFE-8019404CF199}" type="pres">
      <dgm:prSet presAssocID="{40732EA6-DE41-4319-A6D8-B60D72A054FA}" presName="spaceRect" presStyleCnt="0"/>
      <dgm:spPr/>
    </dgm:pt>
    <dgm:pt modelId="{44BA7475-A27B-4E57-921A-E35D2469D136}" type="pres">
      <dgm:prSet presAssocID="{40732EA6-DE41-4319-A6D8-B60D72A054FA}" presName="textRect" presStyleLbl="revTx" presStyleIdx="0" presStyleCnt="6" custScaleY="131713">
        <dgm:presLayoutVars>
          <dgm:chMax val="1"/>
          <dgm:chPref val="1"/>
        </dgm:presLayoutVars>
      </dgm:prSet>
      <dgm:spPr/>
    </dgm:pt>
    <dgm:pt modelId="{A1273BD5-7AA5-411A-8884-AFFF66647DB5}" type="pres">
      <dgm:prSet presAssocID="{947512CA-4376-4F5A-AA83-008F050E3A3D}" presName="sibTrans" presStyleCnt="0"/>
      <dgm:spPr/>
    </dgm:pt>
    <dgm:pt modelId="{9E53C02D-ACCA-4D25-A6C5-BEB9F1ED500E}" type="pres">
      <dgm:prSet presAssocID="{1B85660A-57E0-4885-B798-64BB26D00E62}" presName="compNode" presStyleCnt="0"/>
      <dgm:spPr/>
    </dgm:pt>
    <dgm:pt modelId="{31DE7F46-A071-4F44-A178-EF6570569711}" type="pres">
      <dgm:prSet presAssocID="{1B85660A-57E0-4885-B798-64BB26D00E6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E38995CE-EF08-4444-8FF6-634F784FFAAC}" type="pres">
      <dgm:prSet presAssocID="{1B85660A-57E0-4885-B798-64BB26D00E62}" presName="spaceRect" presStyleCnt="0"/>
      <dgm:spPr/>
    </dgm:pt>
    <dgm:pt modelId="{AE49B438-D8B9-4E58-ABCB-8512B7DD66FD}" type="pres">
      <dgm:prSet presAssocID="{1B85660A-57E0-4885-B798-64BB26D00E62}" presName="textRect" presStyleLbl="revTx" presStyleIdx="1" presStyleCnt="6">
        <dgm:presLayoutVars>
          <dgm:chMax val="1"/>
          <dgm:chPref val="1"/>
        </dgm:presLayoutVars>
      </dgm:prSet>
      <dgm:spPr/>
    </dgm:pt>
    <dgm:pt modelId="{F46F3D54-5407-423F-AD05-06FD5427E069}" type="pres">
      <dgm:prSet presAssocID="{0FDBDB23-72DD-45EA-A973-6B7D97299666}" presName="sibTrans" presStyleCnt="0"/>
      <dgm:spPr/>
    </dgm:pt>
    <dgm:pt modelId="{6D5812D7-9C3F-48BE-B7FE-F905F4919C7B}" type="pres">
      <dgm:prSet presAssocID="{1796F144-2D72-4146-B4AA-14248AC4D29B}" presName="compNode" presStyleCnt="0"/>
      <dgm:spPr/>
    </dgm:pt>
    <dgm:pt modelId="{69CC3C0C-38EC-42A6-9BB5-1155D1EB9825}" type="pres">
      <dgm:prSet presAssocID="{1796F144-2D72-4146-B4AA-14248AC4D29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13E22670-3238-451F-BF38-22EBC5F14D6D}" type="pres">
      <dgm:prSet presAssocID="{1796F144-2D72-4146-B4AA-14248AC4D29B}" presName="spaceRect" presStyleCnt="0"/>
      <dgm:spPr/>
    </dgm:pt>
    <dgm:pt modelId="{B40E0850-A8D9-40A2-995C-C8A225565204}" type="pres">
      <dgm:prSet presAssocID="{1796F144-2D72-4146-B4AA-14248AC4D29B}" presName="textRect" presStyleLbl="revTx" presStyleIdx="2" presStyleCnt="6">
        <dgm:presLayoutVars>
          <dgm:chMax val="1"/>
          <dgm:chPref val="1"/>
        </dgm:presLayoutVars>
      </dgm:prSet>
      <dgm:spPr/>
    </dgm:pt>
    <dgm:pt modelId="{134208FA-6E16-4475-9BB6-EC56FC50D2F3}" type="pres">
      <dgm:prSet presAssocID="{8FA00732-80DA-4301-9C42-212253B61ADC}" presName="sibTrans" presStyleCnt="0"/>
      <dgm:spPr/>
    </dgm:pt>
    <dgm:pt modelId="{DC24808E-A72A-487F-93C6-EA832FA341CA}" type="pres">
      <dgm:prSet presAssocID="{4F7FC156-97CA-4D6E-B88D-6B5BFB7F5514}" presName="compNode" presStyleCnt="0"/>
      <dgm:spPr/>
    </dgm:pt>
    <dgm:pt modelId="{09C911E6-9681-4496-8668-24F69BD6BA45}" type="pres">
      <dgm:prSet presAssocID="{4F7FC156-97CA-4D6E-B88D-6B5BFB7F551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C3789DA-5BD0-4578-AC78-7ED4E3107F0E}" type="pres">
      <dgm:prSet presAssocID="{4F7FC156-97CA-4D6E-B88D-6B5BFB7F5514}" presName="spaceRect" presStyleCnt="0"/>
      <dgm:spPr/>
    </dgm:pt>
    <dgm:pt modelId="{72A52D97-7E4A-4A44-ABF4-A4E94D653282}" type="pres">
      <dgm:prSet presAssocID="{4F7FC156-97CA-4D6E-B88D-6B5BFB7F5514}" presName="textRect" presStyleLbl="revTx" presStyleIdx="3" presStyleCnt="6">
        <dgm:presLayoutVars>
          <dgm:chMax val="1"/>
          <dgm:chPref val="1"/>
        </dgm:presLayoutVars>
      </dgm:prSet>
      <dgm:spPr/>
    </dgm:pt>
    <dgm:pt modelId="{9CD1C093-7076-45DB-B6F6-E33F400B9100}" type="pres">
      <dgm:prSet presAssocID="{D351E219-8BA1-4511-914C-2D5F49AB99BA}" presName="sibTrans" presStyleCnt="0"/>
      <dgm:spPr/>
    </dgm:pt>
    <dgm:pt modelId="{F9FAF140-AB59-480E-951A-F265D05089EF}" type="pres">
      <dgm:prSet presAssocID="{87452E29-8D35-4624-BB5B-56A6092D91A2}" presName="compNode" presStyleCnt="0"/>
      <dgm:spPr/>
    </dgm:pt>
    <dgm:pt modelId="{B4C7F557-994B-4AC4-832F-6427DC5CEEB2}" type="pres">
      <dgm:prSet presAssocID="{87452E29-8D35-4624-BB5B-56A6092D91A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1F6A5C36-14E7-4690-9FD5-FF112A9A3991}" type="pres">
      <dgm:prSet presAssocID="{87452E29-8D35-4624-BB5B-56A6092D91A2}" presName="spaceRect" presStyleCnt="0"/>
      <dgm:spPr/>
    </dgm:pt>
    <dgm:pt modelId="{3DD1F934-D004-48F1-BA63-518D59B5A4F2}" type="pres">
      <dgm:prSet presAssocID="{87452E29-8D35-4624-BB5B-56A6092D91A2}" presName="textRect" presStyleLbl="revTx" presStyleIdx="4" presStyleCnt="6">
        <dgm:presLayoutVars>
          <dgm:chMax val="1"/>
          <dgm:chPref val="1"/>
        </dgm:presLayoutVars>
      </dgm:prSet>
      <dgm:spPr/>
    </dgm:pt>
    <dgm:pt modelId="{E38E7380-31C3-4E27-B5C3-F61D0763665A}" type="pres">
      <dgm:prSet presAssocID="{BD09B9E3-EF54-4C22-8ED9-B6752E8EAB9A}" presName="sibTrans" presStyleCnt="0"/>
      <dgm:spPr/>
    </dgm:pt>
    <dgm:pt modelId="{B409F586-6114-4AE3-85D6-60EB3AC11572}" type="pres">
      <dgm:prSet presAssocID="{87A001D5-7BB0-4AB6-916B-F4990E452CA3}" presName="compNode" presStyleCnt="0"/>
      <dgm:spPr/>
    </dgm:pt>
    <dgm:pt modelId="{6A3A06FA-D678-4C46-B667-9875D8B01637}" type="pres">
      <dgm:prSet presAssocID="{87A001D5-7BB0-4AB6-916B-F4990E452CA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66E1E3C-1FA5-4FAF-A586-165543E04835}" type="pres">
      <dgm:prSet presAssocID="{87A001D5-7BB0-4AB6-916B-F4990E452CA3}" presName="spaceRect" presStyleCnt="0"/>
      <dgm:spPr/>
    </dgm:pt>
    <dgm:pt modelId="{FC1316E5-1BAB-4764-BF69-67730438BD0E}" type="pres">
      <dgm:prSet presAssocID="{87A001D5-7BB0-4AB6-916B-F4990E452CA3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27771208-46E6-49CD-9BAA-4E635E8A5884}" srcId="{E1EFE51C-0656-44D8-A3B8-728161B5D56B}" destId="{87A001D5-7BB0-4AB6-916B-F4990E452CA3}" srcOrd="5" destOrd="0" parTransId="{AD88F999-F5AE-400F-ACD6-81B9770827B8}" sibTransId="{2D6FBA02-EDD7-4953-9228-63DF64E00160}"/>
    <dgm:cxn modelId="{C320AE0B-72E5-4702-82E8-6DE0DD5F3596}" type="presOf" srcId="{E1EFE51C-0656-44D8-A3B8-728161B5D56B}" destId="{54A3D0FA-26E2-4E69-A9D4-C15F7DBBDEAC}" srcOrd="0" destOrd="0" presId="urn:microsoft.com/office/officeart/2018/2/layout/IconLabelList"/>
    <dgm:cxn modelId="{0EC33B0C-132C-4817-8B71-E083E9DB41EB}" srcId="{E1EFE51C-0656-44D8-A3B8-728161B5D56B}" destId="{87452E29-8D35-4624-BB5B-56A6092D91A2}" srcOrd="4" destOrd="0" parTransId="{73F66D97-92E1-43BD-93E1-F33D263B518B}" sibTransId="{BD09B9E3-EF54-4C22-8ED9-B6752E8EAB9A}"/>
    <dgm:cxn modelId="{759FAE5B-6F9C-4369-9C1A-C67BEEA9AD8D}" type="presOf" srcId="{1796F144-2D72-4146-B4AA-14248AC4D29B}" destId="{B40E0850-A8D9-40A2-995C-C8A225565204}" srcOrd="0" destOrd="0" presId="urn:microsoft.com/office/officeart/2018/2/layout/IconLabelList"/>
    <dgm:cxn modelId="{B61F1F43-30AC-4903-8ABF-3F30B9E90410}" srcId="{E1EFE51C-0656-44D8-A3B8-728161B5D56B}" destId="{4F7FC156-97CA-4D6E-B88D-6B5BFB7F5514}" srcOrd="3" destOrd="0" parTransId="{D4DBA4B8-EE9E-4930-B80B-DDF4A479DD2D}" sibTransId="{D351E219-8BA1-4511-914C-2D5F49AB99BA}"/>
    <dgm:cxn modelId="{A8DC7F75-59A4-4427-894A-089868B66727}" type="presOf" srcId="{1B85660A-57E0-4885-B798-64BB26D00E62}" destId="{AE49B438-D8B9-4E58-ABCB-8512B7DD66FD}" srcOrd="0" destOrd="0" presId="urn:microsoft.com/office/officeart/2018/2/layout/IconLabelList"/>
    <dgm:cxn modelId="{21EBC155-C404-4CED-980A-A168373C9869}" type="presOf" srcId="{87A001D5-7BB0-4AB6-916B-F4990E452CA3}" destId="{FC1316E5-1BAB-4764-BF69-67730438BD0E}" srcOrd="0" destOrd="0" presId="urn:microsoft.com/office/officeart/2018/2/layout/IconLabelList"/>
    <dgm:cxn modelId="{A4FF2378-2CA9-422D-9F81-6FEB005C4AE6}" type="presOf" srcId="{40732EA6-DE41-4319-A6D8-B60D72A054FA}" destId="{44BA7475-A27B-4E57-921A-E35D2469D136}" srcOrd="0" destOrd="0" presId="urn:microsoft.com/office/officeart/2018/2/layout/IconLabelList"/>
    <dgm:cxn modelId="{F5BB9EB9-EA57-4FEF-9C54-17EA6FF3EA67}" srcId="{E1EFE51C-0656-44D8-A3B8-728161B5D56B}" destId="{1B85660A-57E0-4885-B798-64BB26D00E62}" srcOrd="1" destOrd="0" parTransId="{A5218246-1CE2-4E41-B134-9AD04BFFB0F9}" sibTransId="{0FDBDB23-72DD-45EA-A973-6B7D97299666}"/>
    <dgm:cxn modelId="{8799F8C2-E197-43A3-BC90-AE4D739234C7}" type="presOf" srcId="{87452E29-8D35-4624-BB5B-56A6092D91A2}" destId="{3DD1F934-D004-48F1-BA63-518D59B5A4F2}" srcOrd="0" destOrd="0" presId="urn:microsoft.com/office/officeart/2018/2/layout/IconLabelList"/>
    <dgm:cxn modelId="{478385E1-CC3B-4048-BDE3-43674DEDDC1C}" srcId="{E1EFE51C-0656-44D8-A3B8-728161B5D56B}" destId="{1796F144-2D72-4146-B4AA-14248AC4D29B}" srcOrd="2" destOrd="0" parTransId="{4742BBF0-8570-44BB-8729-59AEBA95C0B6}" sibTransId="{8FA00732-80DA-4301-9C42-212253B61ADC}"/>
    <dgm:cxn modelId="{3135F1EC-BA12-4613-AAA5-4BF9ECF49825}" srcId="{E1EFE51C-0656-44D8-A3B8-728161B5D56B}" destId="{40732EA6-DE41-4319-A6D8-B60D72A054FA}" srcOrd="0" destOrd="0" parTransId="{93B00A89-B1F2-4B1E-B1CE-ACF33B6A5BE9}" sibTransId="{947512CA-4376-4F5A-AA83-008F050E3A3D}"/>
    <dgm:cxn modelId="{772F6DED-94CA-4F6F-967D-92C0E1A889C0}" type="presOf" srcId="{4F7FC156-97CA-4D6E-B88D-6B5BFB7F5514}" destId="{72A52D97-7E4A-4A44-ABF4-A4E94D653282}" srcOrd="0" destOrd="0" presId="urn:microsoft.com/office/officeart/2018/2/layout/IconLabelList"/>
    <dgm:cxn modelId="{63981C3C-E4B0-480A-8000-6C7167357935}" type="presParOf" srcId="{54A3D0FA-26E2-4E69-A9D4-C15F7DBBDEAC}" destId="{BB15ECCA-9728-4515-9877-FA193213B4EB}" srcOrd="0" destOrd="0" presId="urn:microsoft.com/office/officeart/2018/2/layout/IconLabelList"/>
    <dgm:cxn modelId="{12B96F70-3553-4283-AB72-F8CD7CAB6BD1}" type="presParOf" srcId="{BB15ECCA-9728-4515-9877-FA193213B4EB}" destId="{721B9339-5814-4690-B2A0-92A52F526F51}" srcOrd="0" destOrd="0" presId="urn:microsoft.com/office/officeart/2018/2/layout/IconLabelList"/>
    <dgm:cxn modelId="{71B0F7DA-46BD-4254-9341-5CB34120E737}" type="presParOf" srcId="{BB15ECCA-9728-4515-9877-FA193213B4EB}" destId="{9F0671D4-D0B9-4A49-AAFE-8019404CF199}" srcOrd="1" destOrd="0" presId="urn:microsoft.com/office/officeart/2018/2/layout/IconLabelList"/>
    <dgm:cxn modelId="{9FBDBA91-1F69-48D0-83DA-33D866DB5260}" type="presParOf" srcId="{BB15ECCA-9728-4515-9877-FA193213B4EB}" destId="{44BA7475-A27B-4E57-921A-E35D2469D136}" srcOrd="2" destOrd="0" presId="urn:microsoft.com/office/officeart/2018/2/layout/IconLabelList"/>
    <dgm:cxn modelId="{5AEA2AB4-8ACB-4570-ACC3-2D97449A7D13}" type="presParOf" srcId="{54A3D0FA-26E2-4E69-A9D4-C15F7DBBDEAC}" destId="{A1273BD5-7AA5-411A-8884-AFFF66647DB5}" srcOrd="1" destOrd="0" presId="urn:microsoft.com/office/officeart/2018/2/layout/IconLabelList"/>
    <dgm:cxn modelId="{102D8BC7-A27C-466D-A989-689BE3196088}" type="presParOf" srcId="{54A3D0FA-26E2-4E69-A9D4-C15F7DBBDEAC}" destId="{9E53C02D-ACCA-4D25-A6C5-BEB9F1ED500E}" srcOrd="2" destOrd="0" presId="urn:microsoft.com/office/officeart/2018/2/layout/IconLabelList"/>
    <dgm:cxn modelId="{0324967B-A8A2-4033-8FE2-D231D27EDF74}" type="presParOf" srcId="{9E53C02D-ACCA-4D25-A6C5-BEB9F1ED500E}" destId="{31DE7F46-A071-4F44-A178-EF6570569711}" srcOrd="0" destOrd="0" presId="urn:microsoft.com/office/officeart/2018/2/layout/IconLabelList"/>
    <dgm:cxn modelId="{7948E79A-6A6E-46BC-9461-7C8862BA352F}" type="presParOf" srcId="{9E53C02D-ACCA-4D25-A6C5-BEB9F1ED500E}" destId="{E38995CE-EF08-4444-8FF6-634F784FFAAC}" srcOrd="1" destOrd="0" presId="urn:microsoft.com/office/officeart/2018/2/layout/IconLabelList"/>
    <dgm:cxn modelId="{1DD3A58A-414F-444C-A93F-0F408EB82263}" type="presParOf" srcId="{9E53C02D-ACCA-4D25-A6C5-BEB9F1ED500E}" destId="{AE49B438-D8B9-4E58-ABCB-8512B7DD66FD}" srcOrd="2" destOrd="0" presId="urn:microsoft.com/office/officeart/2018/2/layout/IconLabelList"/>
    <dgm:cxn modelId="{AD3F630A-B743-425A-9828-AADCCDDB854E}" type="presParOf" srcId="{54A3D0FA-26E2-4E69-A9D4-C15F7DBBDEAC}" destId="{F46F3D54-5407-423F-AD05-06FD5427E069}" srcOrd="3" destOrd="0" presId="urn:microsoft.com/office/officeart/2018/2/layout/IconLabelList"/>
    <dgm:cxn modelId="{2FED722A-7A24-4DE4-B80E-D9DB58584332}" type="presParOf" srcId="{54A3D0FA-26E2-4E69-A9D4-C15F7DBBDEAC}" destId="{6D5812D7-9C3F-48BE-B7FE-F905F4919C7B}" srcOrd="4" destOrd="0" presId="urn:microsoft.com/office/officeart/2018/2/layout/IconLabelList"/>
    <dgm:cxn modelId="{741B22C9-59DE-4C4D-90B9-BF51171A9DEB}" type="presParOf" srcId="{6D5812D7-9C3F-48BE-B7FE-F905F4919C7B}" destId="{69CC3C0C-38EC-42A6-9BB5-1155D1EB9825}" srcOrd="0" destOrd="0" presId="urn:microsoft.com/office/officeart/2018/2/layout/IconLabelList"/>
    <dgm:cxn modelId="{1C8E5CED-5D56-4AC0-A324-E18B90D8E511}" type="presParOf" srcId="{6D5812D7-9C3F-48BE-B7FE-F905F4919C7B}" destId="{13E22670-3238-451F-BF38-22EBC5F14D6D}" srcOrd="1" destOrd="0" presId="urn:microsoft.com/office/officeart/2018/2/layout/IconLabelList"/>
    <dgm:cxn modelId="{3ABED48C-DD56-4411-AB18-D18918574115}" type="presParOf" srcId="{6D5812D7-9C3F-48BE-B7FE-F905F4919C7B}" destId="{B40E0850-A8D9-40A2-995C-C8A225565204}" srcOrd="2" destOrd="0" presId="urn:microsoft.com/office/officeart/2018/2/layout/IconLabelList"/>
    <dgm:cxn modelId="{2F132943-7318-474B-8F48-BF6753E92181}" type="presParOf" srcId="{54A3D0FA-26E2-4E69-A9D4-C15F7DBBDEAC}" destId="{134208FA-6E16-4475-9BB6-EC56FC50D2F3}" srcOrd="5" destOrd="0" presId="urn:microsoft.com/office/officeart/2018/2/layout/IconLabelList"/>
    <dgm:cxn modelId="{56AE1B26-C5B8-40F5-AD94-793E4283C183}" type="presParOf" srcId="{54A3D0FA-26E2-4E69-A9D4-C15F7DBBDEAC}" destId="{DC24808E-A72A-487F-93C6-EA832FA341CA}" srcOrd="6" destOrd="0" presId="urn:microsoft.com/office/officeart/2018/2/layout/IconLabelList"/>
    <dgm:cxn modelId="{B57365D0-8E5D-461E-A0F5-FFC8E20CBB75}" type="presParOf" srcId="{DC24808E-A72A-487F-93C6-EA832FA341CA}" destId="{09C911E6-9681-4496-8668-24F69BD6BA45}" srcOrd="0" destOrd="0" presId="urn:microsoft.com/office/officeart/2018/2/layout/IconLabelList"/>
    <dgm:cxn modelId="{0FFCBB1B-633B-4773-AD7B-1252CF85D126}" type="presParOf" srcId="{DC24808E-A72A-487F-93C6-EA832FA341CA}" destId="{9C3789DA-5BD0-4578-AC78-7ED4E3107F0E}" srcOrd="1" destOrd="0" presId="urn:microsoft.com/office/officeart/2018/2/layout/IconLabelList"/>
    <dgm:cxn modelId="{700AC240-9C41-486C-9B13-0BE2A38AAA56}" type="presParOf" srcId="{DC24808E-A72A-487F-93C6-EA832FA341CA}" destId="{72A52D97-7E4A-4A44-ABF4-A4E94D653282}" srcOrd="2" destOrd="0" presId="urn:microsoft.com/office/officeart/2018/2/layout/IconLabelList"/>
    <dgm:cxn modelId="{E311D288-9FAB-4BC7-ADD9-5355766D9137}" type="presParOf" srcId="{54A3D0FA-26E2-4E69-A9D4-C15F7DBBDEAC}" destId="{9CD1C093-7076-45DB-B6F6-E33F400B9100}" srcOrd="7" destOrd="0" presId="urn:microsoft.com/office/officeart/2018/2/layout/IconLabelList"/>
    <dgm:cxn modelId="{3D7AFD78-9A45-431A-B257-4C8A3DBFA7CF}" type="presParOf" srcId="{54A3D0FA-26E2-4E69-A9D4-C15F7DBBDEAC}" destId="{F9FAF140-AB59-480E-951A-F265D05089EF}" srcOrd="8" destOrd="0" presId="urn:microsoft.com/office/officeart/2018/2/layout/IconLabelList"/>
    <dgm:cxn modelId="{2526AD58-F451-4DCC-BD13-56FF7A994CC2}" type="presParOf" srcId="{F9FAF140-AB59-480E-951A-F265D05089EF}" destId="{B4C7F557-994B-4AC4-832F-6427DC5CEEB2}" srcOrd="0" destOrd="0" presId="urn:microsoft.com/office/officeart/2018/2/layout/IconLabelList"/>
    <dgm:cxn modelId="{A530C68E-90A6-4686-8534-C01FF3CDDC08}" type="presParOf" srcId="{F9FAF140-AB59-480E-951A-F265D05089EF}" destId="{1F6A5C36-14E7-4690-9FD5-FF112A9A3991}" srcOrd="1" destOrd="0" presId="urn:microsoft.com/office/officeart/2018/2/layout/IconLabelList"/>
    <dgm:cxn modelId="{36957B22-68A0-48E2-B187-690436D6C0A5}" type="presParOf" srcId="{F9FAF140-AB59-480E-951A-F265D05089EF}" destId="{3DD1F934-D004-48F1-BA63-518D59B5A4F2}" srcOrd="2" destOrd="0" presId="urn:microsoft.com/office/officeart/2018/2/layout/IconLabelList"/>
    <dgm:cxn modelId="{021E3731-8834-4EB5-BB9D-2461FA2C4917}" type="presParOf" srcId="{54A3D0FA-26E2-4E69-A9D4-C15F7DBBDEAC}" destId="{E38E7380-31C3-4E27-B5C3-F61D0763665A}" srcOrd="9" destOrd="0" presId="urn:microsoft.com/office/officeart/2018/2/layout/IconLabelList"/>
    <dgm:cxn modelId="{80ED795E-85AF-4D2C-8F5D-1B70F9588747}" type="presParOf" srcId="{54A3D0FA-26E2-4E69-A9D4-C15F7DBBDEAC}" destId="{B409F586-6114-4AE3-85D6-60EB3AC11572}" srcOrd="10" destOrd="0" presId="urn:microsoft.com/office/officeart/2018/2/layout/IconLabelList"/>
    <dgm:cxn modelId="{CC6241B5-C380-4DB1-9772-CA0E4BF054A7}" type="presParOf" srcId="{B409F586-6114-4AE3-85D6-60EB3AC11572}" destId="{6A3A06FA-D678-4C46-B667-9875D8B01637}" srcOrd="0" destOrd="0" presId="urn:microsoft.com/office/officeart/2018/2/layout/IconLabelList"/>
    <dgm:cxn modelId="{9D150323-995A-426D-8708-D15BCC8D2BB5}" type="presParOf" srcId="{B409F586-6114-4AE3-85D6-60EB3AC11572}" destId="{F66E1E3C-1FA5-4FAF-A586-165543E04835}" srcOrd="1" destOrd="0" presId="urn:microsoft.com/office/officeart/2018/2/layout/IconLabelList"/>
    <dgm:cxn modelId="{1731361B-D404-4E0A-AAB8-72A902E5788F}" type="presParOf" srcId="{B409F586-6114-4AE3-85D6-60EB3AC11572}" destId="{FC1316E5-1BAB-4764-BF69-67730438BD0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B9339-5814-4690-B2A0-92A52F526F51}">
      <dsp:nvSpPr>
        <dsp:cNvPr id="0" name=""/>
        <dsp:cNvSpPr/>
      </dsp:nvSpPr>
      <dsp:spPr>
        <a:xfrm>
          <a:off x="428024" y="504922"/>
          <a:ext cx="694511" cy="6945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A7475-A27B-4E57-921A-E35D2469D136}">
      <dsp:nvSpPr>
        <dsp:cNvPr id="0" name=""/>
        <dsp:cNvSpPr/>
      </dsp:nvSpPr>
      <dsp:spPr>
        <a:xfrm>
          <a:off x="3601" y="1355197"/>
          <a:ext cx="1543359" cy="2439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Employees Table: Contains essential employee details like name, job title, hire date, salary, performance score, attendance rate, and department affiliation. </a:t>
          </a:r>
        </a:p>
      </dsp:txBody>
      <dsp:txXfrm>
        <a:off x="3601" y="1355197"/>
        <a:ext cx="1543359" cy="2439365"/>
      </dsp:txXfrm>
    </dsp:sp>
    <dsp:sp modelId="{31DE7F46-A071-4F44-A178-EF6570569711}">
      <dsp:nvSpPr>
        <dsp:cNvPr id="0" name=""/>
        <dsp:cNvSpPr/>
      </dsp:nvSpPr>
      <dsp:spPr>
        <a:xfrm>
          <a:off x="2241472" y="651756"/>
          <a:ext cx="694511" cy="6945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9B438-D8B9-4E58-ABCB-8512B7DD66FD}">
      <dsp:nvSpPr>
        <dsp:cNvPr id="0" name=""/>
        <dsp:cNvSpPr/>
      </dsp:nvSpPr>
      <dsp:spPr>
        <a:xfrm>
          <a:off x="1817048" y="1795698"/>
          <a:ext cx="1543359" cy="185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Departments Table: Contains the list of departments within NextGen Corp. (e.g., Engineering, Sales, HR, Marketing)</a:t>
          </a:r>
        </a:p>
      </dsp:txBody>
      <dsp:txXfrm>
        <a:off x="1817048" y="1795698"/>
        <a:ext cx="1543359" cy="1852031"/>
      </dsp:txXfrm>
    </dsp:sp>
    <dsp:sp modelId="{69CC3C0C-38EC-42A6-9BB5-1155D1EB9825}">
      <dsp:nvSpPr>
        <dsp:cNvPr id="0" name=""/>
        <dsp:cNvSpPr/>
      </dsp:nvSpPr>
      <dsp:spPr>
        <a:xfrm>
          <a:off x="4054919" y="651756"/>
          <a:ext cx="694511" cy="6945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E0850-A8D9-40A2-995C-C8A225565204}">
      <dsp:nvSpPr>
        <dsp:cNvPr id="0" name=""/>
        <dsp:cNvSpPr/>
      </dsp:nvSpPr>
      <dsp:spPr>
        <a:xfrm>
          <a:off x="3630495" y="1795698"/>
          <a:ext cx="1543359" cy="185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Performance Table: Tracks monthly performance scores of employees, allowing you to analyze performance trends over time</a:t>
          </a:r>
        </a:p>
      </dsp:txBody>
      <dsp:txXfrm>
        <a:off x="3630495" y="1795698"/>
        <a:ext cx="1543359" cy="1852031"/>
      </dsp:txXfrm>
    </dsp:sp>
    <dsp:sp modelId="{09C911E6-9681-4496-8668-24F69BD6BA45}">
      <dsp:nvSpPr>
        <dsp:cNvPr id="0" name=""/>
        <dsp:cNvSpPr/>
      </dsp:nvSpPr>
      <dsp:spPr>
        <a:xfrm>
          <a:off x="5868366" y="651756"/>
          <a:ext cx="694511" cy="6945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52D97-7E4A-4A44-ABF4-A4E94D653282}">
      <dsp:nvSpPr>
        <dsp:cNvPr id="0" name=""/>
        <dsp:cNvSpPr/>
      </dsp:nvSpPr>
      <dsp:spPr>
        <a:xfrm>
          <a:off x="5443942" y="1795698"/>
          <a:ext cx="1543359" cy="185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Attendance Table: Tracks attendance records for employees, including whether they were present or absent. </a:t>
          </a:r>
        </a:p>
      </dsp:txBody>
      <dsp:txXfrm>
        <a:off x="5443942" y="1795698"/>
        <a:ext cx="1543359" cy="1852031"/>
      </dsp:txXfrm>
    </dsp:sp>
    <dsp:sp modelId="{B4C7F557-994B-4AC4-832F-6427DC5CEEB2}">
      <dsp:nvSpPr>
        <dsp:cNvPr id="0" name=""/>
        <dsp:cNvSpPr/>
      </dsp:nvSpPr>
      <dsp:spPr>
        <a:xfrm>
          <a:off x="7681814" y="651756"/>
          <a:ext cx="694511" cy="6945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1F934-D004-48F1-BA63-518D59B5A4F2}">
      <dsp:nvSpPr>
        <dsp:cNvPr id="0" name=""/>
        <dsp:cNvSpPr/>
      </dsp:nvSpPr>
      <dsp:spPr>
        <a:xfrm>
          <a:off x="7257390" y="1795698"/>
          <a:ext cx="1543359" cy="185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Turnover Table: Contains data on employees who left the company, including the reason for leaving. </a:t>
          </a:r>
        </a:p>
      </dsp:txBody>
      <dsp:txXfrm>
        <a:off x="7257390" y="1795698"/>
        <a:ext cx="1543359" cy="1852031"/>
      </dsp:txXfrm>
    </dsp:sp>
    <dsp:sp modelId="{6A3A06FA-D678-4C46-B667-9875D8B01637}">
      <dsp:nvSpPr>
        <dsp:cNvPr id="0" name=""/>
        <dsp:cNvSpPr/>
      </dsp:nvSpPr>
      <dsp:spPr>
        <a:xfrm>
          <a:off x="9495261" y="651756"/>
          <a:ext cx="694511" cy="69451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316E5-1BAB-4764-BF69-67730438BD0E}">
      <dsp:nvSpPr>
        <dsp:cNvPr id="0" name=""/>
        <dsp:cNvSpPr/>
      </dsp:nvSpPr>
      <dsp:spPr>
        <a:xfrm>
          <a:off x="9070837" y="1795698"/>
          <a:ext cx="1543359" cy="185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Salaries Table: Provides salary data, including historical salary changes for each employee.</a:t>
          </a:r>
        </a:p>
      </dsp:txBody>
      <dsp:txXfrm>
        <a:off x="9070837" y="1795698"/>
        <a:ext cx="1543359" cy="185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12/2/2025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66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B464F-C3CF-A735-E603-F5414E6EB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CE4F90-3F5A-1EEC-61FE-3421E2C63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6053F9-798F-3E8A-951B-5A03FFCBE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100AE-566C-A2D6-CA56-944571F8F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67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79280-FF40-E92F-F9E1-8F228E492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0A962-F002-F388-18E6-B03EA0DD1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7DF78-78AC-EACC-1930-2493B699E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8C3FA-2D20-603C-71F8-7576F74D8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22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9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2E1BC-7A4D-23AD-F321-9CA34787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8C307-B608-0757-3025-62FC90DFC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C6771-DED0-C186-E1DC-48F7AEAD9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0827-6E3B-3442-2BFA-39CCE14EF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3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079D2-1B10-AFBC-A9ED-5A9DC16C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436C1-B991-C0CD-A106-285EDAE46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9B6A1-3C50-0AB7-84F6-3B8B06E64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6C752-860D-030B-08BA-63E3AE638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3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55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2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25689"/>
            <a:ext cx="7685728" cy="3741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30" y="825687"/>
            <a:ext cx="5957384" cy="3741551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36013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10836" y="-2"/>
            <a:ext cx="44811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42498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0325" y="-4078"/>
            <a:ext cx="5787773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1031500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1095508"/>
            <a:ext cx="5742273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EC5ED-FCAE-682A-C050-58786819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416" y="1316736"/>
            <a:ext cx="5120640" cy="3392424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49828" y="4816366"/>
            <a:ext cx="5125300" cy="1068929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0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099" y="1095509"/>
            <a:ext cx="6391656" cy="50168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44405"/>
            <a:ext cx="644667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46677" y="6167615"/>
            <a:ext cx="5742273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12249"/>
            <a:ext cx="12190475" cy="641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9494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42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5738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778233C-CCEC-FC64-A709-616569B37D2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FEFA15-354D-6389-9102-922A664A73A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966630" y="502269"/>
            <a:ext cx="4753581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0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161647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2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3752"/>
            <a:ext cx="10013709" cy="103327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F875EEC-3E6C-5B97-FFE8-0D1ECAAAE98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535372" y="462243"/>
            <a:ext cx="3098425" cy="3866324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1178" indent="0">
              <a:lnSpc>
                <a:spcPct val="125000"/>
              </a:lnSpc>
              <a:spcAft>
                <a:spcPts val="600"/>
              </a:spcAft>
              <a:buNone/>
              <a:defRPr sz="1800"/>
            </a:lvl2pPr>
            <a:lvl3pPr marL="566928" indent="0">
              <a:lnSpc>
                <a:spcPct val="125000"/>
              </a:lnSpc>
              <a:spcAft>
                <a:spcPts val="600"/>
              </a:spcAft>
              <a:buNone/>
              <a:defRPr sz="1800"/>
            </a:lvl3pPr>
            <a:lvl4pPr marL="850392" indent="0">
              <a:lnSpc>
                <a:spcPct val="125000"/>
              </a:lnSpc>
              <a:spcAft>
                <a:spcPts val="600"/>
              </a:spcAft>
              <a:buNone/>
              <a:defRPr sz="1800"/>
            </a:lvl4pPr>
            <a:lvl5pPr marL="1133856" indent="0">
              <a:lnSpc>
                <a:spcPct val="125000"/>
              </a:lnSpc>
              <a:spcAft>
                <a:spcPts val="600"/>
              </a:spcAft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7">
            <a:extLst>
              <a:ext uri="{FF2B5EF4-FFF2-40B4-BE49-F238E27FC236}">
                <a16:creationId xmlns:a16="http://schemas.microsoft.com/office/drawing/2014/main" id="{0C5070DA-50C2-065D-00B0-3B12070D77E7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075238" y="461735"/>
            <a:ext cx="6473842" cy="386715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F8DD265-980F-4708-EDDF-3130F434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31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73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4D0E84D-2B51-9F8D-82CE-C086143DC60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630363" y="2757951"/>
            <a:ext cx="9918700" cy="33875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DB9557B-D9D3-4FA9-2D64-D2F91957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C3F5B3-7690-C0DA-4084-5EFE50E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9E56FFE-09D7-3078-C9E8-DFE8CF6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243403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2" r:id="rId15"/>
    <p:sldLayoutId id="2147483703" r:id="rId16"/>
    <p:sldLayoutId id="2147483704" r:id="rId17"/>
    <p:sldLayoutId id="2147483706" r:id="rId18"/>
    <p:sldLayoutId id="2147483707" r:id="rId19"/>
    <p:sldLayoutId id="2147483708" r:id="rId20"/>
    <p:sldLayoutId id="2147483709" r:id="rId21"/>
    <p:sldLayoutId id="2147483682" r:id="rId22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2139" y="1273369"/>
            <a:ext cx="4181992" cy="455313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5000"/>
              </a:lnSpc>
            </a:pPr>
            <a:br>
              <a:rPr lang="en-US" sz="1700" b="0" dirty="0">
                <a:solidFill>
                  <a:schemeClr val="tx2"/>
                </a:solidFill>
              </a:rPr>
            </a:br>
            <a:endParaRPr lang="en-US" sz="1700" b="0" dirty="0">
              <a:solidFill>
                <a:schemeClr val="tx2"/>
              </a:solidFill>
            </a:endParaRP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985AAE23-FCB6-4663-907C-0110B0FDC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D7C76-96A7-D4C7-A43E-429F43618854}"/>
              </a:ext>
            </a:extLst>
          </p:cNvPr>
          <p:cNvSpPr txBox="1"/>
          <p:nvPr/>
        </p:nvSpPr>
        <p:spPr>
          <a:xfrm>
            <a:off x="197869" y="9815"/>
            <a:ext cx="1202306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EMPLOYEE SUCCESS ANALYTICS </a:t>
            </a:r>
          </a:p>
          <a:p>
            <a:r>
              <a:rPr lang="en-US" sz="3200" b="1" dirty="0"/>
              <a:t>AT NEXTGEN CORP</a:t>
            </a:r>
            <a:endParaRPr lang="en-US" sz="4800" b="0" dirty="0">
              <a:effectLst/>
            </a:endParaRPr>
          </a:p>
          <a:p>
            <a:pPr>
              <a:buNone/>
            </a:pPr>
            <a:br>
              <a:rPr lang="en-US" sz="2000" dirty="0"/>
            </a:br>
            <a:endParaRPr lang="en-US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A6B1572-6270-55A3-AE67-5034B457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" y="5730487"/>
            <a:ext cx="7442678" cy="115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DF059F3-C125-8815-F219-AC618E70B840}"/>
              </a:ext>
            </a:extLst>
          </p:cNvPr>
          <p:cNvSpPr txBox="1">
            <a:spLocks/>
          </p:cNvSpPr>
          <p:nvPr/>
        </p:nvSpPr>
        <p:spPr>
          <a:xfrm>
            <a:off x="7781811" y="1350847"/>
            <a:ext cx="4238897" cy="4420126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Presented by Omolara Buhari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Data analytics EU –class B-Cohort 25-04/ April cohort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Excel capstone project: SQL</a:t>
            </a:r>
            <a:br>
              <a:rPr lang="en-US" dirty="0"/>
            </a:br>
            <a:r>
              <a:rPr lang="en-US" dirty="0"/>
              <a:t>EMPLOYEE SUCCESS ANALYTICS AT NEXTGEN CORP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DATE: 2025-07-26</a:t>
            </a:r>
          </a:p>
        </p:txBody>
      </p:sp>
      <p:pic>
        <p:nvPicPr>
          <p:cNvPr id="1026" name="Picture 2" descr="91,000+ Group Staff Pictures">
            <a:extLst>
              <a:ext uri="{FF2B5EF4-FFF2-40B4-BE49-F238E27FC236}">
                <a16:creationId xmlns:a16="http://schemas.microsoft.com/office/drawing/2014/main" id="{476CA69A-3930-853D-4CA9-0D58A8E7C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509"/>
            <a:ext cx="7494881" cy="46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7B5C2-21C6-7341-8FE2-B4FDB77EE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C00249-89A0-7017-9D18-9F1382F3E08F}"/>
              </a:ext>
            </a:extLst>
          </p:cNvPr>
          <p:cNvSpPr txBox="1"/>
          <p:nvPr/>
        </p:nvSpPr>
        <p:spPr>
          <a:xfrm>
            <a:off x="152579" y="408790"/>
            <a:ext cx="624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the turnover rate for each department?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55412B-517A-B6C9-6A74-6C9F526C2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7" y="4257419"/>
            <a:ext cx="6167063" cy="15865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10F3D5-B4A1-8772-1F91-8418D375306B}"/>
              </a:ext>
            </a:extLst>
          </p:cNvPr>
          <p:cNvSpPr txBox="1"/>
          <p:nvPr/>
        </p:nvSpPr>
        <p:spPr>
          <a:xfrm>
            <a:off x="67477" y="1459560"/>
            <a:ext cx="6099586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en-US" dirty="0">
                <a:solidFill>
                  <a:srgbClr val="3F3F3F"/>
                </a:solidFill>
              </a:rPr>
              <a:t>Total No. of employees—60</a:t>
            </a:r>
          </a:p>
          <a:p>
            <a:pPr marL="4572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lang="en-US" dirty="0">
              <a:solidFill>
                <a:srgbClr val="3F3F3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400"/>
              <a:buChar char="●"/>
            </a:pPr>
            <a:r>
              <a:rPr lang="en-US" dirty="0">
                <a:solidFill>
                  <a:srgbClr val="3F3F3F"/>
                </a:solidFill>
              </a:rPr>
              <a:t>Number of employees who left—28</a:t>
            </a:r>
          </a:p>
          <a:p>
            <a:pPr marL="76200" lvl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2400"/>
            </a:pPr>
            <a:r>
              <a:rPr lang="en-US" dirty="0">
                <a:solidFill>
                  <a:srgbClr val="3F3F3F"/>
                </a:solidFill>
              </a:rPr>
              <a:t>            HR - 3 – 27.27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</a:pPr>
            <a:r>
              <a:rPr lang="en-US" dirty="0">
                <a:solidFill>
                  <a:srgbClr val="3F3F3F"/>
                </a:solidFill>
              </a:rPr>
              <a:t>Engineering - 4 – 66.67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</a:pPr>
            <a:r>
              <a:rPr lang="en-US" dirty="0">
                <a:solidFill>
                  <a:srgbClr val="3F3F3F"/>
                </a:solidFill>
              </a:rPr>
              <a:t>Marketing - 13 – 92.86</a:t>
            </a: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Char char="○"/>
            </a:pPr>
            <a:r>
              <a:rPr lang="en-US" dirty="0">
                <a:solidFill>
                  <a:srgbClr val="3F3F3F"/>
                </a:solidFill>
              </a:rPr>
              <a:t>Sales - 8 – 27.59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12F3172-FC5C-679E-622F-28B11E5259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248952"/>
              </p:ext>
            </p:extLst>
          </p:nvPr>
        </p:nvGraphicFramePr>
        <p:xfrm>
          <a:off x="6551407" y="1459560"/>
          <a:ext cx="5573116" cy="3901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571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4DCE5C-E7A8-5E56-E511-426E1684AAB9}"/>
              </a:ext>
            </a:extLst>
          </p:cNvPr>
          <p:cNvSpPr txBox="1"/>
          <p:nvPr/>
        </p:nvSpPr>
        <p:spPr>
          <a:xfrm>
            <a:off x="53857" y="293637"/>
            <a:ext cx="927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Which employees are at risk of leaving based on</a:t>
            </a:r>
          </a:p>
          <a:p>
            <a:r>
              <a:rPr lang="en-US" b="1" dirty="0"/>
              <a:t> their performance?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C503B-8DF6-ED1E-183D-3122A5B9CE3D}"/>
              </a:ext>
            </a:extLst>
          </p:cNvPr>
          <p:cNvSpPr txBox="1"/>
          <p:nvPr/>
        </p:nvSpPr>
        <p:spPr>
          <a:xfrm>
            <a:off x="236668" y="1441524"/>
            <a:ext cx="5859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F3F3F"/>
                </a:solidFill>
              </a:rPr>
              <a:t>The employees at risk of leaving based on </a:t>
            </a:r>
          </a:p>
          <a:p>
            <a:r>
              <a:rPr lang="en-US" dirty="0">
                <a:solidFill>
                  <a:srgbClr val="3F3F3F"/>
                </a:solidFill>
              </a:rPr>
              <a:t>Performance ratings below 3.5 are as shown</a:t>
            </a:r>
          </a:p>
          <a:p>
            <a:r>
              <a:rPr lang="en-US" dirty="0">
                <a:solidFill>
                  <a:srgbClr val="3F3F3F"/>
                </a:solidFill>
              </a:rPr>
              <a:t>In total, 71 employees are at risk.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6D4D8-2927-411A-000E-33821816D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50" y="2807747"/>
            <a:ext cx="5937004" cy="310896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556997C-FC27-8AC4-8546-D5B736ACA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713192"/>
              </p:ext>
            </p:extLst>
          </p:nvPr>
        </p:nvGraphicFramePr>
        <p:xfrm>
          <a:off x="6680499" y="1631340"/>
          <a:ext cx="4819426" cy="386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3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B99C1-AE05-402D-C2D4-BD215E142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19D0E1-4600-DA74-3D7F-01C6594860B0}"/>
              </a:ext>
            </a:extLst>
          </p:cNvPr>
          <p:cNvSpPr txBox="1"/>
          <p:nvPr/>
        </p:nvSpPr>
        <p:spPr>
          <a:xfrm>
            <a:off x="107663" y="311722"/>
            <a:ext cx="616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are the main reasons employees are </a:t>
            </a:r>
          </a:p>
          <a:p>
            <a:r>
              <a:rPr lang="en-US" b="1" dirty="0"/>
              <a:t>leaving the company?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36CBF-60F1-2281-7CE8-0BB3D23EE32A}"/>
              </a:ext>
            </a:extLst>
          </p:cNvPr>
          <p:cNvSpPr txBox="1"/>
          <p:nvPr/>
        </p:nvSpPr>
        <p:spPr>
          <a:xfrm>
            <a:off x="161451" y="1312433"/>
            <a:ext cx="5934549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81000">
              <a:spcBef>
                <a:spcPts val="1200"/>
              </a:spcBef>
              <a:buClr>
                <a:srgbClr val="3F3F3F"/>
              </a:buClr>
              <a:buSzPts val="2400"/>
              <a:buChar char="●"/>
            </a:pPr>
            <a:r>
              <a:rPr lang="en-US" dirty="0">
                <a:solidFill>
                  <a:srgbClr val="3F3F3F"/>
                </a:solidFill>
              </a:rPr>
              <a:t>Employees are leaving NextGen Corp mainly for the following reasons:</a:t>
            </a:r>
          </a:p>
          <a:p>
            <a:pPr marL="914400" lvl="1" indent="-381000">
              <a:buClr>
                <a:srgbClr val="3F3F3F"/>
              </a:buClr>
              <a:buSzPts val="2400"/>
              <a:buChar char="○"/>
            </a:pPr>
            <a:r>
              <a:rPr lang="en-US" dirty="0">
                <a:solidFill>
                  <a:srgbClr val="3F3F3F"/>
                </a:solidFill>
              </a:rPr>
              <a:t>Personal reasons (These could be factors outside of the employee’s control.)</a:t>
            </a:r>
          </a:p>
          <a:p>
            <a:pPr marL="914400" lvl="1" indent="-381000">
              <a:buClr>
                <a:srgbClr val="3F3F3F"/>
              </a:buClr>
              <a:buSzPts val="2400"/>
              <a:buChar char="○"/>
            </a:pPr>
            <a:r>
              <a:rPr lang="en-US" dirty="0">
                <a:solidFill>
                  <a:srgbClr val="3F3F3F"/>
                </a:solidFill>
              </a:rPr>
              <a:t>Found other jobs</a:t>
            </a:r>
          </a:p>
          <a:p>
            <a:pPr marL="914400" lvl="1" indent="-381000">
              <a:buClr>
                <a:srgbClr val="3F3F3F"/>
              </a:buClr>
              <a:buSzPts val="2400"/>
              <a:buChar char="○"/>
            </a:pPr>
            <a:r>
              <a:rPr lang="en-US" dirty="0">
                <a:solidFill>
                  <a:srgbClr val="3F3F3F"/>
                </a:solidFill>
              </a:rPr>
              <a:t>Career Growth</a:t>
            </a:r>
          </a:p>
          <a:p>
            <a:pPr marL="914400" lvl="1" indent="-381000">
              <a:buClr>
                <a:srgbClr val="3F3F3F"/>
              </a:buClr>
              <a:buSzPts val="2400"/>
              <a:buChar char="○"/>
            </a:pPr>
            <a:r>
              <a:rPr lang="en-US" dirty="0">
                <a:solidFill>
                  <a:srgbClr val="3F3F3F"/>
                </a:solidFill>
              </a:rPr>
              <a:t>Retirement</a:t>
            </a:r>
          </a:p>
          <a:p>
            <a:pPr lvl="0">
              <a:spcBef>
                <a:spcPts val="1200"/>
              </a:spcBef>
              <a:spcAft>
                <a:spcPts val="200"/>
              </a:spcAft>
            </a:pPr>
            <a:r>
              <a:rPr lang="en-US" dirty="0">
                <a:solidFill>
                  <a:srgbClr val="3F3F3F"/>
                </a:solidFill>
              </a:rPr>
              <a:t>Career growth and leaving for other jobs suggest a gap in talent retention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EE191-57F1-DAEA-69B5-DDCE715AC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6" y="4173677"/>
            <a:ext cx="6164131" cy="1829089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3F53F62-AF26-80F5-F999-442A67EFE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971401"/>
              </p:ext>
            </p:extLst>
          </p:nvPr>
        </p:nvGraphicFramePr>
        <p:xfrm>
          <a:off x="6746836" y="1498001"/>
          <a:ext cx="5283713" cy="425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1126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oogle Shape;283;g371815f1111_0_26" title="1736533840241.jpg">
            <a:extLst>
              <a:ext uri="{FF2B5EF4-FFF2-40B4-BE49-F238E27FC236}">
                <a16:creationId xmlns:a16="http://schemas.microsoft.com/office/drawing/2014/main" id="{FD4035DA-D8CD-3D48-3C63-D9E15FB49E1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7974" r="8001" b="1"/>
          <a:stretch>
            <a:fillRect/>
          </a:stretch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30E0F-10C6-298A-C347-E831FFF4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503" y="1709530"/>
            <a:ext cx="3754671" cy="252851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</a:pPr>
            <a:r>
              <a:rPr lang="en-US" cap="all" dirty="0"/>
              <a:t>Performance Analysis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14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145E0-416A-0C34-15CC-3DAE6C15C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8">
            <a:extLst>
              <a:ext uri="{FF2B5EF4-FFF2-40B4-BE49-F238E27FC236}">
                <a16:creationId xmlns:a16="http://schemas.microsoft.com/office/drawing/2014/main" id="{5B5A7450-35CA-87D3-950C-AD866266A2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55" y="129091"/>
            <a:ext cx="9895184" cy="90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2400" b="1" dirty="0"/>
              <a:t>How many employees have left </a:t>
            </a:r>
            <a:br>
              <a:rPr lang="en-US" sz="2400" b="1" dirty="0"/>
            </a:br>
            <a:r>
              <a:rPr lang="en-US" sz="2400" b="1" dirty="0"/>
              <a:t>the company?</a:t>
            </a:r>
            <a:endParaRPr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F1BE34-188E-8AFC-7134-29D6E57A361E}"/>
              </a:ext>
            </a:extLst>
          </p:cNvPr>
          <p:cNvSpPr txBox="1"/>
          <p:nvPr/>
        </p:nvSpPr>
        <p:spPr>
          <a:xfrm>
            <a:off x="274028" y="1226896"/>
            <a:ext cx="5613816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69570" algn="just">
              <a:spcBef>
                <a:spcPts val="1400"/>
              </a:spcBef>
              <a:buClr>
                <a:srgbClr val="3F3F3F"/>
              </a:buClr>
              <a:buSzPct val="100000"/>
              <a:buChar char="●"/>
            </a:pPr>
            <a:r>
              <a:rPr lang="en-US" dirty="0">
                <a:solidFill>
                  <a:srgbClr val="3F3F3F"/>
                </a:solidFill>
              </a:rPr>
              <a:t>28 employees have left the company due to various reasons previously provided, such as personal decisions, career growth, or new job opportunities.</a:t>
            </a:r>
          </a:p>
          <a:p>
            <a:pPr marL="914400" lvl="0" algn="just">
              <a:spcBef>
                <a:spcPts val="1400"/>
              </a:spcBef>
            </a:pPr>
            <a:endParaRPr lang="en-US" dirty="0">
              <a:solidFill>
                <a:srgbClr val="3F3F3F"/>
              </a:solidFill>
            </a:endParaRPr>
          </a:p>
          <a:p>
            <a:pPr marL="457200" lvl="0" indent="-369570" algn="just">
              <a:spcBef>
                <a:spcPts val="1400"/>
              </a:spcBef>
              <a:buClr>
                <a:srgbClr val="3F3F3F"/>
              </a:buClr>
              <a:buSzPct val="100000"/>
              <a:buChar char="●"/>
            </a:pPr>
            <a:r>
              <a:rPr lang="en-US" dirty="0">
                <a:solidFill>
                  <a:srgbClr val="3F3F3F"/>
                </a:solidFill>
              </a:rPr>
              <a:t>These figures provides a need to strengthen  the employee engagement efforts and monitor retention trends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BF03F3-E934-A962-7436-39B890256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28" y="4432151"/>
            <a:ext cx="5821972" cy="150607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5136CA3-14F8-D2EF-F29D-B08B75C7B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290207"/>
              </p:ext>
            </p:extLst>
          </p:nvPr>
        </p:nvGraphicFramePr>
        <p:xfrm>
          <a:off x="6822142" y="1886160"/>
          <a:ext cx="5095830" cy="337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205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010456-6C8A-DAC6-64BB-BAF5B2B11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99405E2-1A96-4DBA-A9DC-4C2A1B421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9855050-A75B-4DD0-9B56-8B1C7722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235" y="758246"/>
            <a:ext cx="4658480" cy="538631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8218BC-CFA9-EE37-1DD5-D134A0B32CF3}"/>
              </a:ext>
            </a:extLst>
          </p:cNvPr>
          <p:cNvSpPr txBox="1"/>
          <p:nvPr/>
        </p:nvSpPr>
        <p:spPr>
          <a:xfrm>
            <a:off x="216309" y="713436"/>
            <a:ext cx="4155367" cy="1862345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How many employees have performance score of 5.0 and below 3.5?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060C0F7-61A6-4E64-A77E-AFBD8112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84060" y="0"/>
            <a:ext cx="7507940" cy="7652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66993-AAD7-3610-B392-F657DB9ED428}"/>
              </a:ext>
            </a:extLst>
          </p:cNvPr>
          <p:cNvSpPr txBox="1"/>
          <p:nvPr/>
        </p:nvSpPr>
        <p:spPr>
          <a:xfrm>
            <a:off x="485158" y="2358936"/>
            <a:ext cx="4066354" cy="352470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 fontScale="25000" lnSpcReduction="20000"/>
          </a:bodyPr>
          <a:lstStyle/>
          <a:p>
            <a:pPr lvl="0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90000"/>
              <a:buFont typeface="Corbel" panose="020B0503020204020204" pitchFamily="34" charset="0"/>
              <a:buChar char="●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 employees have performance scores below 3.5 in the following departments:</a:t>
            </a:r>
          </a:p>
          <a:p>
            <a:pPr marL="0" lvl="1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100000"/>
              <a:buFont typeface="Corbel" panose="020B0503020204020204" pitchFamily="34" charset="0"/>
              <a:buChar char="○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Engineering - 7</a:t>
            </a:r>
          </a:p>
          <a:p>
            <a:pPr marL="0" lvl="1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100000"/>
              <a:buFont typeface="Corbel" panose="020B0503020204020204" pitchFamily="34" charset="0"/>
              <a:buChar char="○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 - 14</a:t>
            </a:r>
          </a:p>
          <a:p>
            <a:pPr marL="0" lvl="1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100000"/>
              <a:buFont typeface="Corbel" panose="020B0503020204020204" pitchFamily="34" charset="0"/>
              <a:buChar char="○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- 14</a:t>
            </a:r>
          </a:p>
          <a:p>
            <a:pPr marL="0" lvl="1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100000"/>
              <a:buFont typeface="Corbel" panose="020B0503020204020204" pitchFamily="34" charset="0"/>
              <a:buChar char="○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- 36</a:t>
            </a:r>
          </a:p>
          <a:p>
            <a:pPr lvl="0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90000"/>
              <a:buFont typeface="Corbel" panose="020B0503020204020204" pitchFamily="34" charset="0"/>
              <a:buChar char="●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 employees have perfect performance scores of 5</a:t>
            </a:r>
          </a:p>
          <a:p>
            <a:pPr marL="0" lvl="1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100000"/>
              <a:buFont typeface="Corbel" panose="020B0503020204020204" pitchFamily="34" charset="0"/>
              <a:buChar char="○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Engineering - 0</a:t>
            </a:r>
          </a:p>
          <a:p>
            <a:pPr marL="0" lvl="1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100000"/>
              <a:buFont typeface="Corbel" panose="020B0503020204020204" pitchFamily="34" charset="0"/>
              <a:buChar char="○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 - 1</a:t>
            </a:r>
          </a:p>
          <a:p>
            <a:pPr marL="0" lvl="1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100000"/>
              <a:buFont typeface="Corbel" panose="020B0503020204020204" pitchFamily="34" charset="0"/>
              <a:buChar char="○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Marketing - 2</a:t>
            </a:r>
          </a:p>
          <a:p>
            <a:pPr marL="0" lvl="1" indent="-334327">
              <a:lnSpc>
                <a:spcPct val="130000"/>
              </a:lnSpc>
              <a:spcBef>
                <a:spcPts val="930"/>
              </a:spcBef>
              <a:buClr>
                <a:srgbClr val="3F3F3F"/>
              </a:buClr>
              <a:buSzPct val="100000"/>
              <a:buFont typeface="Corbel" panose="020B0503020204020204" pitchFamily="34" charset="0"/>
              <a:buChar char="○"/>
            </a:pPr>
            <a:r>
              <a:rPr lang="en-US" sz="44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- 6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7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F4857D-F003-4CA1-82AB-00900B10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6" y="6144564"/>
            <a:ext cx="4656246" cy="71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791336-FCAA-4174-9303-B3F374861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122" y="6167615"/>
            <a:ext cx="747382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212158-300D-44D0-9CCE-472C3F66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09423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88521F4-D44A-42C5-9BDB-5CA25554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6241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E6738EB-6FF0-4AF9-8462-57F4494B8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71343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E66DA8-0918-9D66-B10D-14CC097AE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15" y="4173966"/>
            <a:ext cx="6919560" cy="1805491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C905BFF-E31E-032A-38B4-A3517C1ED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432522"/>
              </p:ext>
            </p:extLst>
          </p:nvPr>
        </p:nvGraphicFramePr>
        <p:xfrm>
          <a:off x="4925815" y="878542"/>
          <a:ext cx="6919560" cy="303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116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C917-7107-BF58-B93F-7ADE4CB6A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122E6B-CA33-85A0-13EA-687346B4B728}"/>
              </a:ext>
            </a:extLst>
          </p:cNvPr>
          <p:cNvSpPr txBox="1"/>
          <p:nvPr/>
        </p:nvSpPr>
        <p:spPr>
          <a:xfrm>
            <a:off x="139851" y="236668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Which department has the most employees with performance scores of 5.0 and below 3.5?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3E875-B0CB-E33F-481E-B5A8EA8BBDA6}"/>
              </a:ext>
            </a:extLst>
          </p:cNvPr>
          <p:cNvSpPr txBox="1"/>
          <p:nvPr/>
        </p:nvSpPr>
        <p:spPr>
          <a:xfrm>
            <a:off x="139851" y="1366222"/>
            <a:ext cx="55186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55600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sales department has the most employees with perfect scores as well as performance scores below 3.5.</a:t>
            </a:r>
          </a:p>
          <a:p>
            <a:pPr lvl="0"/>
            <a:endParaRPr lang="en-US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This wide performance range suggest inconsistency in  either employee output or evaluation standard</a:t>
            </a:r>
          </a:p>
          <a:p>
            <a:pPr lvl="0"/>
            <a:endParaRPr lang="en-US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Overall, there could be a need to train managers on performance evaluations and ratings.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03A50-BA49-A031-648B-47D162FB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4326075"/>
            <a:ext cx="5802635" cy="1562235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A9CDC3-DD93-4819-D7DD-F79B68D14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60290"/>
              </p:ext>
            </p:extLst>
          </p:nvPr>
        </p:nvGraphicFramePr>
        <p:xfrm>
          <a:off x="6798833" y="1581375"/>
          <a:ext cx="5124226" cy="367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085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6F1F8-4D7E-0413-75B8-4F53EBECC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66EBF7-A9D3-B0F6-B965-3ABE9D45FB00}"/>
              </a:ext>
            </a:extLst>
          </p:cNvPr>
          <p:cNvSpPr txBox="1"/>
          <p:nvPr/>
        </p:nvSpPr>
        <p:spPr>
          <a:xfrm>
            <a:off x="150608" y="290206"/>
            <a:ext cx="639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 is the average performance score by department?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74A88-6C23-4EEB-7D43-7E7E9BBCC033}"/>
              </a:ext>
            </a:extLst>
          </p:cNvPr>
          <p:cNvSpPr txBox="1"/>
          <p:nvPr/>
        </p:nvSpPr>
        <p:spPr>
          <a:xfrm>
            <a:off x="258184" y="1355464"/>
            <a:ext cx="4213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Average performance score by department</a:t>
            </a:r>
          </a:p>
          <a:p>
            <a:pPr marL="457200" lvl="0"/>
            <a:endParaRPr lang="en-US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/>
            <a:endParaRPr lang="en-US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Sales – 4.00</a:t>
            </a:r>
          </a:p>
          <a:p>
            <a:pPr marL="457200" lvl="0" indent="-355600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Marketing - 4.13</a:t>
            </a:r>
          </a:p>
          <a:p>
            <a:pPr marL="457200" lvl="0" indent="-355600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HR - 4.05</a:t>
            </a:r>
          </a:p>
          <a:p>
            <a:pPr marL="457200" lvl="0" indent="-355600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Engineering - 4.10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EBD6E-0461-891B-C0EC-DE81B26E4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8" y="3754419"/>
            <a:ext cx="5411992" cy="2200067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120E874-093B-C6E6-B2AB-96DFB7B884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544826"/>
              </p:ext>
            </p:extLst>
          </p:nvPr>
        </p:nvGraphicFramePr>
        <p:xfrm>
          <a:off x="6629402" y="2057399"/>
          <a:ext cx="5085676" cy="365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1708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oogle Shape;325;g371815f1111_1_20" title="1736533840241.jpg">
            <a:extLst>
              <a:ext uri="{FF2B5EF4-FFF2-40B4-BE49-F238E27FC236}">
                <a16:creationId xmlns:a16="http://schemas.microsoft.com/office/drawing/2014/main" id="{0905171F-B1F4-2C9B-5AAD-FC118F251A4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l="7987" r="7988" b="1"/>
          <a:stretch>
            <a:fillRect/>
          </a:stretch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9E68E9-B910-D226-55CC-E7D731305A67}"/>
              </a:ext>
            </a:extLst>
          </p:cNvPr>
          <p:cNvSpPr txBox="1"/>
          <p:nvPr/>
        </p:nvSpPr>
        <p:spPr>
          <a:xfrm>
            <a:off x="7973503" y="1709530"/>
            <a:ext cx="3754671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Salary </a:t>
            </a: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Analysis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7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8DA59-AB15-81FD-498B-C338F59E3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F6C6B3-B738-5844-0663-3BC9CBBDB814}"/>
              </a:ext>
            </a:extLst>
          </p:cNvPr>
          <p:cNvSpPr txBox="1"/>
          <p:nvPr/>
        </p:nvSpPr>
        <p:spPr>
          <a:xfrm>
            <a:off x="0" y="279698"/>
            <a:ext cx="634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is the total salary expense for the company?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E0BAB-961F-7CB3-1BB6-A99467ECBC8A}"/>
              </a:ext>
            </a:extLst>
          </p:cNvPr>
          <p:cNvSpPr txBox="1"/>
          <p:nvPr/>
        </p:nvSpPr>
        <p:spPr>
          <a:xfrm>
            <a:off x="183994" y="1355463"/>
            <a:ext cx="5976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F3F3F"/>
                </a:solidFill>
              </a:rPr>
              <a:t>The company's total salary expenses are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$4,850,000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rgbClr val="3F3F3F"/>
                </a:solidFill>
              </a:rPr>
              <a:t>reflecting the overall payment cost across the company. This  figure is key for managing budgets, and  supports workforce planning and future salary scaling decisions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B94A2-7BE4-A2C0-27A7-C67AE2414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51" y="3534520"/>
            <a:ext cx="5432488" cy="2080971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B46EB65-66E9-148E-BF21-758B3F6327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12383"/>
              </p:ext>
            </p:extLst>
          </p:nvPr>
        </p:nvGraphicFramePr>
        <p:xfrm>
          <a:off x="6789868" y="1972221"/>
          <a:ext cx="4927681" cy="346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628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</a:rPr>
              <a:t>Presentation Outline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01556" y="2544476"/>
            <a:ext cx="9935571" cy="3899265"/>
          </a:xfrm>
        </p:spPr>
        <p:txBody>
          <a:bodyPr vert="horz" lIns="109728" tIns="109728" rIns="109728" bIns="91440" rtlCol="0" anchor="t">
            <a:normAutofit fontScale="25000" lnSpcReduction="20000"/>
          </a:bodyPr>
          <a:lstStyle/>
          <a:p>
            <a:pPr indent="-342900" fontAlgn="base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6400" dirty="0"/>
              <a:t>Snapshot of NextGen </a:t>
            </a:r>
          </a:p>
          <a:p>
            <a:pPr indent="-342900" fontAlgn="base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6400" dirty="0"/>
              <a:t>Business Case </a:t>
            </a:r>
          </a:p>
          <a:p>
            <a:pPr indent="-342900" fontAlgn="base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6400" dirty="0"/>
              <a:t>Data Description and Root Cause Analysis</a:t>
            </a:r>
          </a:p>
          <a:p>
            <a:pPr indent="-342900" fontAlgn="base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6400" dirty="0"/>
              <a:t>Employee Retention Analysis</a:t>
            </a:r>
          </a:p>
          <a:p>
            <a:pPr indent="-342900" fontAlgn="base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6400" dirty="0"/>
              <a:t>Performance Analysis</a:t>
            </a:r>
          </a:p>
          <a:p>
            <a:pPr indent="-342900" fontAlgn="base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6400" dirty="0"/>
              <a:t>Salary Analysis</a:t>
            </a:r>
          </a:p>
          <a:p>
            <a:pPr indent="-342900" fontAlgn="base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6400" dirty="0"/>
              <a:t>Recommendations</a:t>
            </a:r>
          </a:p>
          <a:p>
            <a:pPr indent="-342900" fontAlgn="base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sz="6400" dirty="0"/>
              <a:t>Conclusion</a:t>
            </a:r>
          </a:p>
          <a:p>
            <a:pPr>
              <a:lnSpc>
                <a:spcPct val="13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7BE89-3BF3-DD24-72C6-FBF632AF2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659D6D-5337-7E51-9790-80F07F982B4C}"/>
              </a:ext>
            </a:extLst>
          </p:cNvPr>
          <p:cNvSpPr txBox="1"/>
          <p:nvPr/>
        </p:nvSpPr>
        <p:spPr>
          <a:xfrm>
            <a:off x="559398" y="623944"/>
            <a:ext cx="497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is the average salary by job title?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1CD550-9CC1-F9E2-6E8D-FCEF89C46D80}"/>
              </a:ext>
            </a:extLst>
          </p:cNvPr>
          <p:cNvSpPr txBox="1"/>
          <p:nvPr/>
        </p:nvSpPr>
        <p:spPr>
          <a:xfrm>
            <a:off x="134370" y="993276"/>
            <a:ext cx="5827058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400"/>
              </a:spcBef>
            </a:pPr>
            <a:endParaRPr lang="en-US" sz="2000" dirty="0"/>
          </a:p>
          <a:p>
            <a:pPr marL="457200" lvl="0" indent="-330200">
              <a:spcBef>
                <a:spcPts val="1400"/>
              </a:spcBef>
              <a:buClr>
                <a:srgbClr val="3F3F3F"/>
              </a:buClr>
              <a:buSzPts val="1600"/>
              <a:buChar char="●"/>
            </a:pPr>
            <a:r>
              <a:rPr lang="en-US" sz="2000" dirty="0">
                <a:solidFill>
                  <a:srgbClr val="3F3F3F"/>
                </a:solidFill>
              </a:rPr>
              <a:t>Average Salary by job title is as follows:</a:t>
            </a:r>
          </a:p>
          <a:p>
            <a:pPr marL="457200" lvl="0" indent="-330200" algn="just">
              <a:buClr>
                <a:srgbClr val="3F3F3F"/>
              </a:buClr>
              <a:buSzPts val="1600"/>
              <a:buChar char="●"/>
            </a:pPr>
            <a:r>
              <a:rPr lang="en-US" sz="2000" dirty="0">
                <a:solidFill>
                  <a:srgbClr val="3F3F3F"/>
                </a:solidFill>
              </a:rPr>
              <a:t>Engineer 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$80,000</a:t>
            </a:r>
          </a:p>
          <a:p>
            <a:pPr marL="457200" lvl="0" indent="-330200" algn="just">
              <a:buClr>
                <a:srgbClr val="3F3F3F"/>
              </a:buClr>
              <a:buSzPts val="1600"/>
              <a:buChar char="●"/>
            </a:pPr>
            <a:r>
              <a:rPr lang="en-US" sz="2000" dirty="0">
                <a:solidFill>
                  <a:srgbClr val="3F3F3F"/>
                </a:solidFill>
              </a:rPr>
              <a:t>HR Specialist -</a:t>
            </a:r>
            <a:r>
              <a:rPr lang="en-US" sz="2000" b="1" dirty="0">
                <a:solidFill>
                  <a:srgbClr val="3F3F3F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$81,818.18</a:t>
            </a:r>
          </a:p>
          <a:p>
            <a:pPr marL="457200" lvl="0" indent="-330200" algn="just">
              <a:buClr>
                <a:srgbClr val="3F3F3F"/>
              </a:buClr>
              <a:buSzPts val="1600"/>
              <a:buChar char="●"/>
            </a:pPr>
            <a:r>
              <a:rPr lang="en-US" sz="2000" dirty="0">
                <a:solidFill>
                  <a:srgbClr val="3F3F3F"/>
                </a:solidFill>
              </a:rPr>
              <a:t>Marketing Specialist 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$77,857.14</a:t>
            </a:r>
          </a:p>
          <a:p>
            <a:pPr marL="457200" lvl="0" indent="-330200" algn="just">
              <a:buClr>
                <a:srgbClr val="3F3F3F"/>
              </a:buClr>
              <a:buSzPts val="1600"/>
              <a:buChar char="●"/>
            </a:pPr>
            <a:r>
              <a:rPr lang="en-US" sz="2000" dirty="0">
                <a:solidFill>
                  <a:srgbClr val="3F3F3F"/>
                </a:solidFill>
              </a:rPr>
              <a:t>Sales Manager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$80,000</a:t>
            </a:r>
          </a:p>
          <a:p>
            <a:pPr marL="457200" lvl="0" indent="-330200" algn="just">
              <a:buClr>
                <a:srgbClr val="3F3F3F"/>
              </a:buClr>
              <a:buSzPts val="1600"/>
              <a:buChar char="●"/>
            </a:pPr>
            <a:r>
              <a:rPr lang="en-US" sz="2000" dirty="0">
                <a:solidFill>
                  <a:srgbClr val="3F3F3F"/>
                </a:solidFill>
              </a:rPr>
              <a:t>Sales Representative -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$84,285.71</a:t>
            </a:r>
          </a:p>
          <a:p>
            <a:pPr lvl="0" algn="just">
              <a:spcBef>
                <a:spcPts val="1400"/>
              </a:spcBef>
            </a:pPr>
            <a:r>
              <a:rPr lang="en-US" dirty="0">
                <a:solidFill>
                  <a:srgbClr val="3F3F3F"/>
                </a:solidFill>
              </a:rPr>
              <a:t>In addition, engineers and sales managers both have a flat average salary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$ 80,000, </a:t>
            </a:r>
            <a:r>
              <a:rPr lang="en-US" dirty="0">
                <a:solidFill>
                  <a:srgbClr val="3F3F3F"/>
                </a:solidFill>
              </a:rPr>
              <a:t>showing consistency in the pay structure for these roles. The variation in salary across other job titles may reflect differences in job responsibilities, required skill levels, and performance-based incentives.</a:t>
            </a:r>
            <a:endParaRPr lang="en-US" sz="2800" dirty="0">
              <a:solidFill>
                <a:srgbClr val="3F3F3F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77365-1483-567E-8C66-AC53972A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650" y="4539728"/>
            <a:ext cx="5142156" cy="1376677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B8CE3BF-08F7-7C76-EEE9-04ADB7829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825310"/>
              </p:ext>
            </p:extLst>
          </p:nvPr>
        </p:nvGraphicFramePr>
        <p:xfrm>
          <a:off x="6540650" y="1444214"/>
          <a:ext cx="5021972" cy="290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70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05FA3-BE95-6DAE-D94D-11150AF91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43D625-816F-9D37-5B60-1F72148494AD}"/>
              </a:ext>
            </a:extLst>
          </p:cNvPr>
          <p:cNvSpPr txBox="1"/>
          <p:nvPr/>
        </p:nvSpPr>
        <p:spPr>
          <a:xfrm>
            <a:off x="333487" y="236668"/>
            <a:ext cx="537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How many employees earn above 80,000?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D0E19-25A9-85DE-FF5F-49EE1F41376C}"/>
              </a:ext>
            </a:extLst>
          </p:cNvPr>
          <p:cNvSpPr txBox="1"/>
          <p:nvPr/>
        </p:nvSpPr>
        <p:spPr>
          <a:xfrm>
            <a:off x="96818" y="1344706"/>
            <a:ext cx="62071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26 </a:t>
            </a:r>
            <a:r>
              <a:rPr lang="en-US" dirty="0">
                <a:solidFill>
                  <a:srgbClr val="3F3F3F"/>
                </a:solidFill>
              </a:rPr>
              <a:t>employees earn above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$80,000. </a:t>
            </a:r>
            <a:r>
              <a:rPr lang="en-US" dirty="0">
                <a:solidFill>
                  <a:srgbClr val="3F3F3F"/>
                </a:solidFill>
              </a:rPr>
              <a:t>This represents a notable segment of the workforce in the higher salary bracket. This likely reflects positions with  greater responsibility, advanced skills, or strong performance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17B82-A14C-E541-916F-0427FD8A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87" y="3577112"/>
            <a:ext cx="4165101" cy="148974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16FF2D-75CA-40E2-2852-F798664A6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400084"/>
              </p:ext>
            </p:extLst>
          </p:nvPr>
        </p:nvGraphicFramePr>
        <p:xfrm>
          <a:off x="6768353" y="1831490"/>
          <a:ext cx="4572000" cy="323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77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02AF7-6F09-A858-25A4-F6BF34425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8F7AC41-9426-8C8A-B1BD-AEC90EA3B285}"/>
              </a:ext>
            </a:extLst>
          </p:cNvPr>
          <p:cNvSpPr txBox="1"/>
          <p:nvPr/>
        </p:nvSpPr>
        <p:spPr>
          <a:xfrm>
            <a:off x="204396" y="311972"/>
            <a:ext cx="6088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does performance correlate with salary</a:t>
            </a:r>
          </a:p>
          <a:p>
            <a:r>
              <a:rPr lang="en-US" b="1" dirty="0"/>
              <a:t> across departments?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FB53F-8F24-1FF8-D0C6-E191CA03E6EC}"/>
              </a:ext>
            </a:extLst>
          </p:cNvPr>
          <p:cNvSpPr txBox="1"/>
          <p:nvPr/>
        </p:nvSpPr>
        <p:spPr>
          <a:xfrm>
            <a:off x="64547" y="1312432"/>
            <a:ext cx="5891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42900" algn="just">
              <a:buClr>
                <a:srgbClr val="3F3F3F"/>
              </a:buClr>
              <a:buSzPts val="1800"/>
              <a:buChar char="●"/>
            </a:pPr>
            <a:r>
              <a:rPr lang="en-US" dirty="0">
                <a:solidFill>
                  <a:srgbClr val="3F3F3F"/>
                </a:solidFill>
              </a:rPr>
              <a:t>Avg performance across departments appears not to be well correlated, as marketing, with the highest average performance score, is the least paid.</a:t>
            </a:r>
          </a:p>
          <a:p>
            <a:pPr lvl="0" algn="just"/>
            <a:endParaRPr lang="en-US" dirty="0">
              <a:solidFill>
                <a:srgbClr val="3F3F3F"/>
              </a:solidFill>
            </a:endParaRPr>
          </a:p>
          <a:p>
            <a:pPr marL="457200" lvl="0" indent="-342900" algn="just">
              <a:buClr>
                <a:srgbClr val="3F3F3F"/>
              </a:buClr>
              <a:buSzPts val="1800"/>
              <a:buChar char="●"/>
            </a:pPr>
            <a:r>
              <a:rPr lang="en-US" dirty="0">
                <a:solidFill>
                  <a:srgbClr val="3F3F3F"/>
                </a:solidFill>
              </a:rPr>
              <a:t>Below, even HR and Sales with better performance show a record of the highest salary</a:t>
            </a:r>
          </a:p>
          <a:p>
            <a:pPr marL="914400" lvl="0" algn="just"/>
            <a:endParaRPr lang="en-US" dirty="0">
              <a:solidFill>
                <a:srgbClr val="3F3F3F"/>
              </a:solidFill>
            </a:endParaRPr>
          </a:p>
          <a:p>
            <a:pPr marL="457200" lvl="0" indent="-342900" algn="just">
              <a:buClr>
                <a:srgbClr val="3F3F3F"/>
              </a:buClr>
              <a:buSzPts val="1800"/>
              <a:buChar char="●"/>
            </a:pPr>
            <a:r>
              <a:rPr lang="en-US" dirty="0">
                <a:solidFill>
                  <a:srgbClr val="3F3F3F"/>
                </a:solidFill>
              </a:rPr>
              <a:t>This suggests that performance alone may not fully explain salary differences, and other factors such as market demand or department budget likely play a role in compensation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0344A-021F-B0ED-42DB-C90C6FC50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395" y="4667386"/>
            <a:ext cx="5071077" cy="1367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44A233-0356-12BF-A1B5-2CE84CA898E1}"/>
              </a:ext>
            </a:extLst>
          </p:cNvPr>
          <p:cNvSpPr txBox="1"/>
          <p:nvPr/>
        </p:nvSpPr>
        <p:spPr>
          <a:xfrm>
            <a:off x="6772579" y="1570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D5C1E9D-406A-D58F-8672-69CA56DAAD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242868"/>
              </p:ext>
            </p:extLst>
          </p:nvPr>
        </p:nvGraphicFramePr>
        <p:xfrm>
          <a:off x="6864943" y="1312432"/>
          <a:ext cx="4936195" cy="305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059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E67981-079D-4463-B997-67E6CA03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029A7-CD89-6D63-618B-A203980EB7B2}"/>
              </a:ext>
            </a:extLst>
          </p:cNvPr>
          <p:cNvSpPr txBox="1"/>
          <p:nvPr/>
        </p:nvSpPr>
        <p:spPr>
          <a:xfrm>
            <a:off x="1157411" y="2354350"/>
            <a:ext cx="10955700" cy="4873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55600">
              <a:spcBef>
                <a:spcPts val="1000"/>
              </a:spcBef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 Concerning turnover reasons,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 12  employees </a:t>
            </a: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left because they found other jobs or to advance their careers,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meaning 43% of turnover </a:t>
            </a: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is due to controllable factors that the company can directly improve</a:t>
            </a:r>
          </a:p>
          <a:p>
            <a:pPr marL="457200" lvl="0" indent="-355600">
              <a:spcBef>
                <a:spcPts val="1000"/>
              </a:spcBef>
              <a:buClr>
                <a:srgbClr val="3F3F3F"/>
              </a:buClr>
              <a:buSzPts val="2000"/>
              <a:buFont typeface="Calibri"/>
              <a:buChar char="●"/>
            </a:pPr>
            <a:endParaRPr lang="en-US" sz="1600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  <a:p>
            <a:pPr marL="457200" lvl="0" indent="-355600">
              <a:spcBef>
                <a:spcPts val="1000"/>
              </a:spcBef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More telling is that of this number,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7 employees </a:t>
            </a: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left for other jobs, signaling a competitive threat and </a:t>
            </a:r>
          </a:p>
          <a:p>
            <a:pPr marL="101600" lvl="0">
              <a:spcBef>
                <a:spcPts val="1000"/>
              </a:spcBef>
              <a:buClr>
                <a:srgbClr val="3F3F3F"/>
              </a:buClr>
              <a:buSzPts val="2000"/>
            </a:pP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suggesting that NextGen Corp’s talent is being attracted by better offers from rival companies</a:t>
            </a:r>
          </a:p>
          <a:p>
            <a:pPr marL="101600" lvl="0">
              <a:spcBef>
                <a:spcPts val="1000"/>
              </a:spcBef>
              <a:buClr>
                <a:srgbClr val="3F3F3F"/>
              </a:buClr>
              <a:buSzPts val="2000"/>
            </a:pPr>
            <a:endParaRPr lang="en-US" sz="1600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  <a:p>
            <a:pPr marL="457200" lvl="0" indent="-355600">
              <a:spcBef>
                <a:spcPts val="1000"/>
              </a:spcBef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5 exits </a:t>
            </a: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were due to limited career growth, highlighting urgent gaps in internal development, </a:t>
            </a:r>
          </a:p>
          <a:p>
            <a:pPr marL="101600" lvl="0">
              <a:spcBef>
                <a:spcPts val="1000"/>
              </a:spcBef>
              <a:buClr>
                <a:srgbClr val="3F3F3F"/>
              </a:buClr>
              <a:buSzPts val="2000"/>
            </a:pP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advancement pathways, or talent engagement</a:t>
            </a:r>
          </a:p>
          <a:p>
            <a:pPr marL="101600" lvl="0">
              <a:spcBef>
                <a:spcPts val="1000"/>
              </a:spcBef>
              <a:buClr>
                <a:srgbClr val="3F3F3F"/>
              </a:buClr>
              <a:buSzPts val="2000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marL="457200" lvl="0" indent="-355600">
              <a:spcBef>
                <a:spcPts val="1000"/>
              </a:spcBef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43% of employees (26) earn above 80,000</a:t>
            </a:r>
            <a:r>
              <a:rPr lang="en-US" sz="1600" b="1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contributing to the salary expense figure of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$4,850,000 </a:t>
            </a:r>
            <a:r>
              <a:rPr lang="en-US" sz="1600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in NextGen Corp’s total budget. A salary survey to know how it compares in the industry may suggest that it redirects its salary structure to be more efficient</a:t>
            </a:r>
            <a:b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2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B72C2-FAA5-1E06-0341-7CCE8FBA0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961C91-2246-BA42-C669-4C473694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BAEB4-D881-AC7F-5048-7F36D59EF1B8}"/>
              </a:ext>
            </a:extLst>
          </p:cNvPr>
          <p:cNvSpPr txBox="1"/>
          <p:nvPr/>
        </p:nvSpPr>
        <p:spPr>
          <a:xfrm>
            <a:off x="960900" y="2436477"/>
            <a:ext cx="1098371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55600" algn="just">
              <a:spcBef>
                <a:spcPts val="1200"/>
              </a:spcBef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NextGen Corp should focus strategic efforts on talent retention and ensuring that career paths and </a:t>
            </a:r>
          </a:p>
          <a:p>
            <a:pPr marL="101600" lvl="0" algn="just">
              <a:spcBef>
                <a:spcPts val="1200"/>
              </a:spcBef>
              <a:buClr>
                <a:srgbClr val="3F3F3F"/>
              </a:buClr>
              <a:buSzPts val="2000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are clearly outlined to reduce employee attrition that arises out of undefined career progression paths</a:t>
            </a:r>
          </a:p>
          <a:p>
            <a:pPr marL="101600" lvl="0" algn="just">
              <a:spcBef>
                <a:spcPts val="1200"/>
              </a:spcBef>
              <a:buClr>
                <a:srgbClr val="3F3F3F"/>
              </a:buClr>
              <a:buSzPts val="2000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or forced retirement. </a:t>
            </a:r>
          </a:p>
          <a:p>
            <a:pPr marL="457200" lvl="0" algn="just">
              <a:spcBef>
                <a:spcPts val="1200"/>
              </a:spcBef>
            </a:pPr>
            <a:endParaRPr lang="en-US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>
              <a:spcBef>
                <a:spcPts val="1200"/>
              </a:spcBef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Retention efforts should prioritize controllable causes, particularly by strengthening career development </a:t>
            </a:r>
          </a:p>
          <a:p>
            <a:pPr marL="101600" lvl="0" algn="just">
              <a:spcBef>
                <a:spcPts val="1200"/>
              </a:spcBef>
              <a:buClr>
                <a:srgbClr val="3F3F3F"/>
              </a:buClr>
              <a:buSzPts val="2000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programs and assessing how we compare to competitors in terms of culture and rewards.</a:t>
            </a:r>
          </a:p>
          <a:p>
            <a:pPr marL="457200" lvl="0" algn="just">
              <a:spcBef>
                <a:spcPts val="1200"/>
              </a:spcBef>
            </a:pPr>
            <a:endParaRPr lang="en-US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just">
              <a:spcBef>
                <a:spcPts val="1200"/>
              </a:spcBef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Managers should be trained on performance management and assessment methods to understand how to set</a:t>
            </a:r>
          </a:p>
          <a:p>
            <a:pPr marL="101600" lvl="0" algn="just">
              <a:spcBef>
                <a:spcPts val="1200"/>
              </a:spcBef>
              <a:buClr>
                <a:srgbClr val="3F3F3F"/>
              </a:buClr>
              <a:buSzPts val="2000"/>
            </a:pPr>
            <a:r>
              <a:rPr lang="en-US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goals and assess performance for goal achievement.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1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BB50E-8D59-11D8-0889-F21192AA6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74B69A-BE11-F72B-D23B-9B07C0F7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contd..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FC53C9-5E8C-95AF-A4DD-4BF2DD1DC482}"/>
              </a:ext>
            </a:extLst>
          </p:cNvPr>
          <p:cNvSpPr txBox="1"/>
          <p:nvPr/>
        </p:nvSpPr>
        <p:spPr>
          <a:xfrm>
            <a:off x="1161763" y="2602368"/>
            <a:ext cx="107609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355600" algn="just">
              <a:spcBef>
                <a:spcPts val="1200"/>
              </a:spcBef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There is a need to review the salary structure for the company to align the correlation more equitably, and employees whose performance is objectively assessed to be above average across departments</a:t>
            </a:r>
          </a:p>
          <a:p>
            <a:pPr marL="101600" lvl="0" algn="just">
              <a:spcBef>
                <a:spcPts val="1200"/>
              </a:spcBef>
              <a:buClr>
                <a:srgbClr val="3F3F3F"/>
              </a:buClr>
              <a:buSzPts val="2000"/>
            </a:pPr>
            <a:endParaRPr lang="en-US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  <a:p>
            <a:pPr marL="457200" lvl="0" indent="-355600" algn="just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There is also a need for urgent intervention and the introduction of retention initiatives to prevent the risk of those currently at risk of leaving. A focus group set up to discuss employee pain points would be a good place to start</a:t>
            </a:r>
          </a:p>
          <a:p>
            <a:pPr marL="101600" lvl="0" algn="just">
              <a:buClr>
                <a:srgbClr val="3F3F3F"/>
              </a:buClr>
              <a:buSzPts val="2000"/>
            </a:pPr>
            <a:endParaRPr lang="en-US" dirty="0">
              <a:solidFill>
                <a:srgbClr val="3F3F3F"/>
              </a:solidFill>
              <a:ea typeface="Calibri"/>
              <a:cs typeface="Calibri"/>
              <a:sym typeface="Calibri"/>
            </a:endParaRPr>
          </a:p>
          <a:p>
            <a:pPr marL="457200" lvl="0" indent="-355600" algn="just">
              <a:buClr>
                <a:srgbClr val="3F3F3F"/>
              </a:buClr>
              <a:buSzPts val="2000"/>
              <a:buFont typeface="Calibri"/>
              <a:buChar char="●"/>
            </a:pPr>
            <a:r>
              <a:rPr lang="en-US" dirty="0">
                <a:solidFill>
                  <a:srgbClr val="3F3F3F"/>
                </a:solidFill>
                <a:ea typeface="Calibri"/>
                <a:cs typeface="Calibri"/>
                <a:sym typeface="Calibri"/>
              </a:rPr>
              <a:t>An Employee Assistance Program would also provide employees with an avenue to discuss issues that may be of concern.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8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213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Rectangle 2138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40" name="Rectangle 2139">
            <a:extLst>
              <a:ext uri="{FF2B5EF4-FFF2-40B4-BE49-F238E27FC236}">
                <a16:creationId xmlns:a16="http://schemas.microsoft.com/office/drawing/2014/main" id="{2ECA4CB2-9071-41EB-AABB-2D8EB939D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Celebrating thank you day with handshake - Free Stock Template | Pikwizard">
            <a:extLst>
              <a:ext uri="{FF2B5EF4-FFF2-40B4-BE49-F238E27FC236}">
                <a16:creationId xmlns:a16="http://schemas.microsoft.com/office/drawing/2014/main" id="{5D50F6A6-6CDB-7BAA-D66F-0E470724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7" r="22250"/>
          <a:stretch>
            <a:fillRect/>
          </a:stretch>
        </p:blipFill>
        <p:spPr bwMode="auto">
          <a:xfrm>
            <a:off x="1" y="10"/>
            <a:ext cx="4654296" cy="529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1" name="Rectangle 2140">
            <a:extLst>
              <a:ext uri="{FF2B5EF4-FFF2-40B4-BE49-F238E27FC236}">
                <a16:creationId xmlns:a16="http://schemas.microsoft.com/office/drawing/2014/main" id="{EB86F6BD-9C49-4F4F-99EA-9C5AA318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7806" y="-2"/>
            <a:ext cx="7494194" cy="16419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671" y="265706"/>
            <a:ext cx="6399212" cy="1162801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THANK YOU</a:t>
            </a:r>
          </a:p>
        </p:txBody>
      </p:sp>
      <p:sp>
        <p:nvSpPr>
          <p:cNvPr id="2142" name="Rectangle 2141">
            <a:extLst>
              <a:ext uri="{FF2B5EF4-FFF2-40B4-BE49-F238E27FC236}">
                <a16:creationId xmlns:a16="http://schemas.microsoft.com/office/drawing/2014/main" id="{C7DA365B-E064-481A-A62D-18CD31DB3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4795" y="1658471"/>
            <a:ext cx="7517205" cy="354105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3" name="Rectangle 2142">
            <a:extLst>
              <a:ext uri="{FF2B5EF4-FFF2-40B4-BE49-F238E27FC236}">
                <a16:creationId xmlns:a16="http://schemas.microsoft.com/office/drawing/2014/main" id="{96DBE49D-AABD-458B-B2DF-4D5FA7D5C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05919"/>
            <a:ext cx="4651248" cy="1652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Rectangle 2143">
            <a:extLst>
              <a:ext uri="{FF2B5EF4-FFF2-40B4-BE49-F238E27FC236}">
                <a16:creationId xmlns:a16="http://schemas.microsoft.com/office/drawing/2014/main" id="{96833CC6-729B-40E8-B891-D93467E34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36801" y="3396995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5816F-F516-477A-8EF2-D8CA2026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70" y="1940119"/>
            <a:ext cx="6172413" cy="3029446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Presented by Omolara Buhari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Data analytics EU –class B-Cohort 25-04/ April cohort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Excel capstone project: SQL</a:t>
            </a:r>
            <a:br>
              <a:rPr lang="en-US" sz="1500" b="1" dirty="0"/>
            </a:br>
            <a:r>
              <a:rPr lang="en-US" sz="1500" b="1" dirty="0"/>
              <a:t>EMPLOYEE SUCCESS ANALYTICS AT NEXTGEN CORP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1500" b="1" dirty="0"/>
              <a:t>DATE: 2025-07-26</a:t>
            </a:r>
          </a:p>
        </p:txBody>
      </p:sp>
      <p:sp>
        <p:nvSpPr>
          <p:cNvPr id="2145" name="Rectangle 2144">
            <a:extLst>
              <a:ext uri="{FF2B5EF4-FFF2-40B4-BE49-F238E27FC236}">
                <a16:creationId xmlns:a16="http://schemas.microsoft.com/office/drawing/2014/main" id="{A5757897-7307-46AF-923D-FF5BF45DD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5205919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5 Points HR Staff Must Address During Company-Wide Meetings - HR Management  App">
            <a:extLst>
              <a:ext uri="{FF2B5EF4-FFF2-40B4-BE49-F238E27FC236}">
                <a16:creationId xmlns:a16="http://schemas.microsoft.com/office/drawing/2014/main" id="{03210F4A-C6B1-9B61-77DA-C010F604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6315"/>
          <a:stretch>
            <a:fillRect/>
          </a:stretch>
        </p:blipFill>
        <p:spPr bwMode="auto">
          <a:xfrm>
            <a:off x="20" y="1074544"/>
            <a:ext cx="7573364" cy="50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08023C-B5F1-F42B-5710-A0213DA055F7}"/>
              </a:ext>
            </a:extLst>
          </p:cNvPr>
          <p:cNvSpPr txBox="1"/>
          <p:nvPr/>
        </p:nvSpPr>
        <p:spPr>
          <a:xfrm>
            <a:off x="7973503" y="1709530"/>
            <a:ext cx="3754671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 &amp; Business Overview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7F87FF-6039-9F80-34E1-90D639B21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2B462-26BF-9B35-51C3-EDB1B874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Snapshot of NextGen Corp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C167B-2803-15EA-6F67-7561F20606D5}"/>
              </a:ext>
            </a:extLst>
          </p:cNvPr>
          <p:cNvSpPr txBox="1"/>
          <p:nvPr/>
        </p:nvSpPr>
        <p:spPr>
          <a:xfrm>
            <a:off x="1535371" y="2702257"/>
            <a:ext cx="9935571" cy="342615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 lvl="0">
              <a:lnSpc>
                <a:spcPct val="140000"/>
              </a:lnSpc>
              <a:spcBef>
                <a:spcPts val="930"/>
              </a:spcBef>
              <a:buSzPts val="2400"/>
              <a:buFont typeface="Corbel" panose="020B0503020204020204" pitchFamily="34" charset="0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NextGen Corp’s business focus is predominantly in the tech space, focusing on developing innovative solutions in software and hardware.</a:t>
            </a:r>
          </a:p>
          <a:p>
            <a:pPr lvl="0">
              <a:lnSpc>
                <a:spcPct val="140000"/>
              </a:lnSpc>
              <a:spcBef>
                <a:spcPts val="930"/>
              </a:spcBef>
              <a:buSzPts val="2400"/>
              <a:buFont typeface="Corbel" panose="020B0503020204020204" pitchFamily="34" charset="0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gain a competitive advantage, NextGen Corp makes significant investments in talent acquisition and retention strategies aimed at attracting top talent and maintaining high employee satisfaction to drive growth</a:t>
            </a:r>
          </a:p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7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1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D5F44D-9E6E-65D1-4B2C-8E24E341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1255A1-F6E6-3475-8E67-B0BC69A1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E4A1CD-95DF-E41C-859B-7255A77E7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B2FBCAC-0F36-1E08-0F5C-EC7F78D5B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9C986F-49B7-F045-BABC-6B0C4F4F1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8F160F-F793-E01C-550E-BFC635FDB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58BA38-4CF0-82F4-3277-F0DD70B6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Snapshot of NextGen Corp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48E139-CB13-E8DB-1AEB-CFD689F22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1958CE-4511-9695-83B2-E373FA9FD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4582F-2C3A-6B5B-5E92-3C3D45F0CF0E}"/>
              </a:ext>
            </a:extLst>
          </p:cNvPr>
          <p:cNvSpPr txBox="1"/>
          <p:nvPr/>
        </p:nvSpPr>
        <p:spPr>
          <a:xfrm>
            <a:off x="1535371" y="2702257"/>
            <a:ext cx="9935571" cy="3426158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sz="17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2BE45-3439-B33E-4987-2AC7D6B46138}"/>
              </a:ext>
            </a:extLst>
          </p:cNvPr>
          <p:cNvSpPr txBox="1"/>
          <p:nvPr/>
        </p:nvSpPr>
        <p:spPr>
          <a:xfrm>
            <a:off x="1231815" y="2542818"/>
            <a:ext cx="10239127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5833"/>
            </a:pPr>
            <a:r>
              <a:rPr lang="en-US" b="1" dirty="0"/>
              <a:t>NextGen Corp.</a:t>
            </a:r>
            <a:r>
              <a:rPr lang="en-US" dirty="0"/>
              <a:t> is a fast-growing tech company working in software and hardware. While the company attracts top talent and values employee satisfaction, it is now facing challenges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high staff turnover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uneven performance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salary gaps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across departments.</a:t>
            </a:r>
          </a:p>
          <a:p>
            <a:pPr lvl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5833"/>
            </a:pPr>
            <a:r>
              <a:rPr lang="en-US" dirty="0"/>
              <a:t>To keep growing successfully, the HR team needs a data-driven approach to:</a:t>
            </a:r>
          </a:p>
          <a:p>
            <a:pPr marL="457200" lvl="0" indent="-287972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ct val="45833"/>
              <a:buChar char="●"/>
            </a:pPr>
            <a:r>
              <a:rPr lang="en-US" dirty="0"/>
              <a:t>Spot trends in staff retention and turnover.</a:t>
            </a:r>
            <a:br>
              <a:rPr lang="en-US" dirty="0"/>
            </a:br>
            <a:endParaRPr lang="en-US" dirty="0"/>
          </a:p>
          <a:p>
            <a:pPr marL="457200" lvl="0" indent="-287972">
              <a:lnSpc>
                <a:spcPct val="115000"/>
              </a:lnSpc>
              <a:buClr>
                <a:schemeClr val="dk1"/>
              </a:buClr>
              <a:buSzPct val="45833"/>
              <a:buChar char="●"/>
            </a:pPr>
            <a:r>
              <a:rPr lang="en-US" dirty="0"/>
              <a:t>Monitor employee performance across departments.</a:t>
            </a:r>
            <a:br>
              <a:rPr lang="en-US" dirty="0"/>
            </a:br>
            <a:endParaRPr lang="en-US" dirty="0"/>
          </a:p>
          <a:p>
            <a:pPr marL="457200" lvl="0" indent="-287972">
              <a:lnSpc>
                <a:spcPct val="115000"/>
              </a:lnSpc>
              <a:buClr>
                <a:schemeClr val="dk1"/>
              </a:buClr>
              <a:buSzPct val="45833"/>
              <a:buChar char="●"/>
            </a:pPr>
            <a:r>
              <a:rPr lang="en-US" dirty="0"/>
              <a:t>Ensure fair pay by comparing salaries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96126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Rectangle 2168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" name="Rectangle 2170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72" name="Rectangle 2171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3" name="Rectangle 2172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667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EDB2ED-C903-FDAF-F12A-91CF30AD3C3B}"/>
              </a:ext>
            </a:extLst>
          </p:cNvPr>
          <p:cNvSpPr txBox="1"/>
          <p:nvPr/>
        </p:nvSpPr>
        <p:spPr>
          <a:xfrm>
            <a:off x="1635103" y="1057522"/>
            <a:ext cx="4741843" cy="2173433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Description &amp; Root Cause Analysis</a:t>
            </a:r>
          </a:p>
        </p:txBody>
      </p:sp>
      <p:sp>
        <p:nvSpPr>
          <p:cNvPr id="2174" name="Rectangle 2173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63" y="9307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5" name="Rectangle 217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oogle Shape;233;p4" descr="Handshake">
            <a:extLst>
              <a:ext uri="{FF2B5EF4-FFF2-40B4-BE49-F238E27FC236}">
                <a16:creationId xmlns:a16="http://schemas.microsoft.com/office/drawing/2014/main" id="{16AC454F-03F5-AC90-82D0-C1A677FC2F6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r="820"/>
          <a:stretch>
            <a:fillRect/>
          </a:stretch>
        </p:blipFill>
        <p:spPr>
          <a:xfrm>
            <a:off x="6846076" y="866791"/>
            <a:ext cx="2648501" cy="2530203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176" name="Rectangle 2175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oogle Shape;232;p4" descr="Business man sitting at a desk">
            <a:extLst>
              <a:ext uri="{FF2B5EF4-FFF2-40B4-BE49-F238E27FC236}">
                <a16:creationId xmlns:a16="http://schemas.microsoft.com/office/drawing/2014/main" id="{CB9E2F7A-B2A4-465E-AB73-EFDB836EE7A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2094" r="-6" b="-6"/>
          <a:stretch>
            <a:fillRect/>
          </a:stretch>
        </p:blipFill>
        <p:spPr>
          <a:xfrm>
            <a:off x="9558583" y="848456"/>
            <a:ext cx="2633420" cy="2548537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177" name="Rectangle 2176">
            <a:extLst>
              <a:ext uri="{FF2B5EF4-FFF2-40B4-BE49-F238E27FC236}">
                <a16:creationId xmlns:a16="http://schemas.microsoft.com/office/drawing/2014/main" id="{E86BEA0B-CED2-401C-B1D4-B98406B94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4845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oogle Shape;234;p4" descr="A group of people meeting in a room and writing">
            <a:extLst>
              <a:ext uri="{FF2B5EF4-FFF2-40B4-BE49-F238E27FC236}">
                <a16:creationId xmlns:a16="http://schemas.microsoft.com/office/drawing/2014/main" id="{4C233935-6256-8DE4-7DC9-516F5E074C9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t="28401" r="-1" b="3726"/>
          <a:stretch>
            <a:fillRect/>
          </a:stretch>
        </p:blipFill>
        <p:spPr>
          <a:xfrm>
            <a:off x="6859930" y="3428997"/>
            <a:ext cx="5332064" cy="3429000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2178" name="Rectangle 2177">
            <a:extLst>
              <a:ext uri="{FF2B5EF4-FFF2-40B4-BE49-F238E27FC236}">
                <a16:creationId xmlns:a16="http://schemas.microsoft.com/office/drawing/2014/main" id="{45CF0E02-A624-4106-A6C4-89C0BE9C6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Rectangle 2178">
            <a:extLst>
              <a:ext uri="{FF2B5EF4-FFF2-40B4-BE49-F238E27FC236}">
                <a16:creationId xmlns:a16="http://schemas.microsoft.com/office/drawing/2014/main" id="{CAFE5B1D-E518-4663-9B4E-901F629D7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94575" y="856301"/>
            <a:ext cx="64008" cy="25511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0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73F60-4B57-2650-1835-F4468E84FEE8}"/>
              </a:ext>
            </a:extLst>
          </p:cNvPr>
          <p:cNvSpPr txBox="1"/>
          <p:nvPr/>
        </p:nvSpPr>
        <p:spPr>
          <a:xfrm>
            <a:off x="1470825" y="1259802"/>
            <a:ext cx="10013709" cy="1030360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Description</a:t>
            </a:r>
          </a:p>
          <a:p>
            <a:pPr>
              <a:lnSpc>
                <a:spcPct val="140000"/>
              </a:lnSpc>
              <a:spcBef>
                <a:spcPct val="0"/>
              </a:spcBef>
              <a:spcAft>
                <a:spcPts val="600"/>
              </a:spcAft>
            </a:pPr>
            <a:endParaRPr lang="en-US" sz="3300" b="1" spc="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extBox 2">
            <a:extLst>
              <a:ext uri="{FF2B5EF4-FFF2-40B4-BE49-F238E27FC236}">
                <a16:creationId xmlns:a16="http://schemas.microsoft.com/office/drawing/2014/main" id="{5C8F0C70-7C4F-AFB7-876B-C99D1ADD8F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589690"/>
              </p:ext>
            </p:extLst>
          </p:nvPr>
        </p:nvGraphicFramePr>
        <p:xfrm>
          <a:off x="1333948" y="2391770"/>
          <a:ext cx="10617798" cy="429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Rectangle 1232">
            <a:extLst>
              <a:ext uri="{FF2B5EF4-FFF2-40B4-BE49-F238E27FC236}">
                <a16:creationId xmlns:a16="http://schemas.microsoft.com/office/drawing/2014/main" id="{1ED69555-EE48-4B19-812B-4E1068DBF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1235" name="Rectangle 1234">
            <a:extLst>
              <a:ext uri="{FF2B5EF4-FFF2-40B4-BE49-F238E27FC236}">
                <a16:creationId xmlns:a16="http://schemas.microsoft.com/office/drawing/2014/main" id="{6B72EEBA-3A5D-41CE-8465-A45A0F656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6" name="Rectangle 1235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7" name="Rectangle 1236">
            <a:extLst>
              <a:ext uri="{FF2B5EF4-FFF2-40B4-BE49-F238E27FC236}">
                <a16:creationId xmlns:a16="http://schemas.microsoft.com/office/drawing/2014/main" id="{362F176A-9349-4CD7-8042-59C0200C8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04" y="-4078"/>
            <a:ext cx="4641096" cy="1056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icrosoft Office Stock Photos, Images and Backgrounds for Free Download">
            <a:extLst>
              <a:ext uri="{FF2B5EF4-FFF2-40B4-BE49-F238E27FC236}">
                <a16:creationId xmlns:a16="http://schemas.microsoft.com/office/drawing/2014/main" id="{7CF398E6-D3B3-58D0-5018-8711935D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" b="-1"/>
          <a:stretch>
            <a:fillRect/>
          </a:stretch>
        </p:blipFill>
        <p:spPr bwMode="auto">
          <a:xfrm>
            <a:off x="20" y="1074544"/>
            <a:ext cx="7573364" cy="506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8" name="Rectangle 1237">
            <a:extLst>
              <a:ext uri="{FF2B5EF4-FFF2-40B4-BE49-F238E27FC236}">
                <a16:creationId xmlns:a16="http://schemas.microsoft.com/office/drawing/2014/main" id="{4E9A171F-91A7-42F8-B25C-E38B244E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Rectangle 1238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5467" y="1095508"/>
            <a:ext cx="4606533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06E6F-1C82-B37D-4F25-B76FBFB01292}"/>
              </a:ext>
            </a:extLst>
          </p:cNvPr>
          <p:cNvSpPr txBox="1"/>
          <p:nvPr/>
        </p:nvSpPr>
        <p:spPr>
          <a:xfrm>
            <a:off x="7973503" y="1709530"/>
            <a:ext cx="3754671" cy="2528515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Employee Retention</a:t>
            </a:r>
          </a:p>
          <a:p>
            <a:pPr>
              <a:lnSpc>
                <a:spcPct val="12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 spc="15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Analysis</a:t>
            </a:r>
          </a:p>
        </p:txBody>
      </p:sp>
      <p:sp>
        <p:nvSpPr>
          <p:cNvPr id="1240" name="Rectangle 1239">
            <a:extLst>
              <a:ext uri="{FF2B5EF4-FFF2-40B4-BE49-F238E27FC236}">
                <a16:creationId xmlns:a16="http://schemas.microsoft.com/office/drawing/2014/main" id="{57851D67-7085-40E2-B146-F91433A2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405"/>
            <a:ext cx="7534656" cy="73455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40">
            <a:extLst>
              <a:ext uri="{FF2B5EF4-FFF2-40B4-BE49-F238E27FC236}">
                <a16:creationId xmlns:a16="http://schemas.microsoft.com/office/drawing/2014/main" id="{9C969C2C-E7E3-4052-87D4-61E733EC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Rectangle 1241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1526CC-0262-A5DC-0BCF-0BDB9E02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" y="3429000"/>
            <a:ext cx="6097736" cy="24984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E45334-7818-5150-6B13-355BE76F7C43}"/>
              </a:ext>
            </a:extLst>
          </p:cNvPr>
          <p:cNvSpPr txBox="1"/>
          <p:nvPr/>
        </p:nvSpPr>
        <p:spPr>
          <a:xfrm>
            <a:off x="86061" y="1552907"/>
            <a:ext cx="6341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>
                <a:solidFill>
                  <a:srgbClr val="3F3F3F"/>
                </a:solidFill>
              </a:rPr>
              <a:t>The highest-serving employee is David Moore, hired in</a:t>
            </a:r>
          </a:p>
          <a:p>
            <a:pPr algn="just"/>
            <a:r>
              <a:rPr lang="en-US" dirty="0">
                <a:solidFill>
                  <a:srgbClr val="3F3F3F"/>
                </a:solidFill>
              </a:rPr>
              <a:t> June 2015, having served 3678 days, followed by</a:t>
            </a:r>
          </a:p>
          <a:p>
            <a:pPr algn="just"/>
            <a:r>
              <a:rPr lang="en-US" dirty="0">
                <a:solidFill>
                  <a:srgbClr val="3F3F3F"/>
                </a:solidFill>
              </a:rPr>
              <a:t> Frank Smith with 3608 days, then Jane Brown, </a:t>
            </a:r>
          </a:p>
          <a:p>
            <a:pPr algn="just"/>
            <a:r>
              <a:rPr lang="en-US" dirty="0">
                <a:solidFill>
                  <a:srgbClr val="3F3F3F"/>
                </a:solidFill>
              </a:rPr>
              <a:t>John Johnson, and John Doe.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02A252-6DCB-D1F6-6FD2-0375DA541DC0}"/>
              </a:ext>
            </a:extLst>
          </p:cNvPr>
          <p:cNvSpPr txBox="1"/>
          <p:nvPr/>
        </p:nvSpPr>
        <p:spPr>
          <a:xfrm>
            <a:off x="163215" y="473336"/>
            <a:ext cx="587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Who are the top 5 highest serving employees?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8EF4DF2-C1AE-CF96-EDA4-4F929C3C71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816800"/>
              </p:ext>
            </p:extLst>
          </p:nvPr>
        </p:nvGraphicFramePr>
        <p:xfrm>
          <a:off x="6594438" y="1658634"/>
          <a:ext cx="5434347" cy="372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8676959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{974B7801-BE3A-4D60-AAEA-88DDCC55F345}TF2b9189fa-8f70-44c5-a025-8c7b018ae2a95a18b6f7_win32-f1ac09ee8c52</Template>
  <TotalTime>5450</TotalTime>
  <Words>1408</Words>
  <Application>Microsoft Office PowerPoint</Application>
  <PresentationFormat>Widescreen</PresentationFormat>
  <Paragraphs>171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ShojiVTI</vt:lpstr>
      <vt:lpstr> </vt:lpstr>
      <vt:lpstr>Presentation Outline</vt:lpstr>
      <vt:lpstr>PowerPoint Presentation</vt:lpstr>
      <vt:lpstr>Snapshot of NextGen Corp</vt:lpstr>
      <vt:lpstr>Snapshot of NextGen Corp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Performance Analysis</vt:lpstr>
      <vt:lpstr>How many employees have left  the company?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Recommendations</vt:lpstr>
      <vt:lpstr>Recommendation contd..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peace buhari</dc:creator>
  <cp:lastModifiedBy>peace buhari</cp:lastModifiedBy>
  <cp:revision>2</cp:revision>
  <dcterms:created xsi:type="dcterms:W3CDTF">2025-07-27T17:21:46Z</dcterms:created>
  <dcterms:modified xsi:type="dcterms:W3CDTF">2025-12-02T17:18:14Z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